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sldIdLst>
    <p:sldId id="256" r:id="rId2"/>
    <p:sldId id="257" r:id="rId3"/>
    <p:sldId id="259" r:id="rId4"/>
    <p:sldId id="258"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9144000" cy="6858000" type="screen4x3"/>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7" d="100"/>
          <a:sy n="107" d="100"/>
        </p:scale>
        <p:origin x="-408"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s-ES_tradnl" smtClean="0"/>
              <a:t>Clic para editar título</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s-ES_tradnl"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7C2B42C3-96A9-7549-8607-334FF287BAB7}" type="datetimeFigureOut">
              <a:rPr lang="es-ES" smtClean="0"/>
              <a:t>4/07/15</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16371E04-CC5D-EF44-8AC2-BAF780067555}" type="slidenum">
              <a:rPr lang="es-CO" smtClean="0"/>
              <a:t>‹Nr.›</a:t>
            </a:fld>
            <a:endParaRPr lang="es-CO"/>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a:p>
        </p:txBody>
      </p:sp>
      <p:sp>
        <p:nvSpPr>
          <p:cNvPr id="3" name="Vertical Text Placeholder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Date Placeholder 3"/>
          <p:cNvSpPr>
            <a:spLocks noGrp="1"/>
          </p:cNvSpPr>
          <p:nvPr>
            <p:ph type="dt" sz="half" idx="10"/>
          </p:nvPr>
        </p:nvSpPr>
        <p:spPr/>
        <p:txBody>
          <a:bodyPr/>
          <a:lstStyle/>
          <a:p>
            <a:fld id="{7C2B42C3-96A9-7549-8607-334FF287BAB7}" type="datetimeFigureOut">
              <a:rPr lang="es-ES" smtClean="0"/>
              <a:t>4/07/15</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16371E04-CC5D-EF44-8AC2-BAF780067555}" type="slidenum">
              <a:rPr lang="es-CO" smtClean="0"/>
              <a:t>‹Nr.›</a:t>
            </a:fld>
            <a:endParaRPr lang="es-C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s-ES_tradnl" smtClean="0"/>
              <a:t>Clic para editar título</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Date Placeholder 3"/>
          <p:cNvSpPr>
            <a:spLocks noGrp="1"/>
          </p:cNvSpPr>
          <p:nvPr>
            <p:ph type="dt" sz="half" idx="10"/>
          </p:nvPr>
        </p:nvSpPr>
        <p:spPr/>
        <p:txBody>
          <a:bodyPr/>
          <a:lstStyle/>
          <a:p>
            <a:fld id="{7C2B42C3-96A9-7549-8607-334FF287BAB7}" type="datetimeFigureOut">
              <a:rPr lang="es-ES" smtClean="0"/>
              <a:t>4/07/15</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16371E04-CC5D-EF44-8AC2-BAF780067555}" type="slidenum">
              <a:rPr lang="es-CO" smtClean="0"/>
              <a:t>‹Nr.›</a:t>
            </a:fld>
            <a:endParaRPr lang="es-CO"/>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a:p>
        </p:txBody>
      </p:sp>
      <p:sp>
        <p:nvSpPr>
          <p:cNvPr id="3" name="Content Placeholder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Date Placeholder 3"/>
          <p:cNvSpPr>
            <a:spLocks noGrp="1"/>
          </p:cNvSpPr>
          <p:nvPr>
            <p:ph type="dt" sz="half" idx="10"/>
          </p:nvPr>
        </p:nvSpPr>
        <p:spPr/>
        <p:txBody>
          <a:bodyPr/>
          <a:lstStyle/>
          <a:p>
            <a:fld id="{7C2B42C3-96A9-7549-8607-334FF287BAB7}" type="datetimeFigureOut">
              <a:rPr lang="es-ES" smtClean="0"/>
              <a:t>4/07/15</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16371E04-CC5D-EF44-8AC2-BAF780067555}" type="slidenum">
              <a:rPr lang="es-CO" smtClean="0"/>
              <a:t>‹Nr.›</a:t>
            </a:fld>
            <a:endParaRPr lang="es-CO"/>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S_tradnl" smtClean="0"/>
              <a:t>Clic para editar título</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s-ES_tradnl" smtClean="0"/>
              <a:t>Haga clic para modificar el estilo de texto del patrón</a:t>
            </a:r>
          </a:p>
        </p:txBody>
      </p:sp>
      <p:sp>
        <p:nvSpPr>
          <p:cNvPr id="4" name="Date Placeholder 3"/>
          <p:cNvSpPr>
            <a:spLocks noGrp="1"/>
          </p:cNvSpPr>
          <p:nvPr>
            <p:ph type="dt" sz="half" idx="10"/>
          </p:nvPr>
        </p:nvSpPr>
        <p:spPr/>
        <p:txBody>
          <a:bodyPr/>
          <a:lstStyle/>
          <a:p>
            <a:fld id="{7C2B42C3-96A9-7549-8607-334FF287BAB7}" type="datetimeFigureOut">
              <a:rPr lang="es-ES" smtClean="0"/>
              <a:t>4/07/15</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16371E04-CC5D-EF44-8AC2-BAF780067555}" type="slidenum">
              <a:rPr lang="es-CO" smtClean="0"/>
              <a:t>‹Nr.›</a:t>
            </a:fld>
            <a:endParaRPr lang="es-CO"/>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5" name="Date Placeholder 4"/>
          <p:cNvSpPr>
            <a:spLocks noGrp="1"/>
          </p:cNvSpPr>
          <p:nvPr>
            <p:ph type="dt" sz="half" idx="10"/>
          </p:nvPr>
        </p:nvSpPr>
        <p:spPr/>
        <p:txBody>
          <a:bodyPr/>
          <a:lstStyle/>
          <a:p>
            <a:fld id="{7C2B42C3-96A9-7549-8607-334FF287BAB7}" type="datetimeFigureOut">
              <a:rPr lang="es-ES" smtClean="0"/>
              <a:t>4/07/15</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16371E04-CC5D-EF44-8AC2-BAF780067555}" type="slidenum">
              <a:rPr lang="es-CO" smtClean="0"/>
              <a:t>‹Nr.›</a:t>
            </a:fld>
            <a:endParaRPr lang="es-CO"/>
          </a:p>
        </p:txBody>
      </p:sp>
      <p:sp>
        <p:nvSpPr>
          <p:cNvPr id="8" name="Title 7"/>
          <p:cNvSpPr>
            <a:spLocks noGrp="1"/>
          </p:cNvSpPr>
          <p:nvPr>
            <p:ph type="title"/>
          </p:nvPr>
        </p:nvSpPr>
        <p:spPr/>
        <p:txBody>
          <a:bodyPr/>
          <a:lstStyle/>
          <a:p>
            <a:r>
              <a:rPr lang="es-ES_tradnl" smtClean="0"/>
              <a:t>Clic para editar título</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smtClean="0"/>
              <a:t>Clic para editar título</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s-ES_tradnl" smtClean="0"/>
              <a:t>Haga clic para modificar el estilo de texto del patrón</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s-ES_tradnl" smtClean="0"/>
              <a:t>Haga clic para modificar el estilo de texto del patrón</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7" name="Date Placeholder 6"/>
          <p:cNvSpPr>
            <a:spLocks noGrp="1"/>
          </p:cNvSpPr>
          <p:nvPr>
            <p:ph type="dt" sz="half" idx="10"/>
          </p:nvPr>
        </p:nvSpPr>
        <p:spPr/>
        <p:txBody>
          <a:bodyPr/>
          <a:lstStyle/>
          <a:p>
            <a:fld id="{7C2B42C3-96A9-7549-8607-334FF287BAB7}" type="datetimeFigureOut">
              <a:rPr lang="es-ES" smtClean="0"/>
              <a:t>4/07/15</a:t>
            </a:fld>
            <a:endParaRPr lang="es-CO"/>
          </a:p>
        </p:txBody>
      </p:sp>
      <p:sp>
        <p:nvSpPr>
          <p:cNvPr id="8" name="Footer Placeholder 7"/>
          <p:cNvSpPr>
            <a:spLocks noGrp="1"/>
          </p:cNvSpPr>
          <p:nvPr>
            <p:ph type="ftr" sz="quarter" idx="11"/>
          </p:nvPr>
        </p:nvSpPr>
        <p:spPr/>
        <p:txBody>
          <a:bodyPr/>
          <a:lstStyle/>
          <a:p>
            <a:endParaRPr lang="es-CO"/>
          </a:p>
        </p:txBody>
      </p:sp>
      <p:sp>
        <p:nvSpPr>
          <p:cNvPr id="9" name="Slide Number Placeholder 8"/>
          <p:cNvSpPr>
            <a:spLocks noGrp="1"/>
          </p:cNvSpPr>
          <p:nvPr>
            <p:ph type="sldNum" sz="quarter" idx="12"/>
          </p:nvPr>
        </p:nvSpPr>
        <p:spPr/>
        <p:txBody>
          <a:bodyPr/>
          <a:lstStyle/>
          <a:p>
            <a:fld id="{16371E04-CC5D-EF44-8AC2-BAF780067555}" type="slidenum">
              <a:rPr lang="es-CO" smtClean="0"/>
              <a:t>‹Nr.›</a:t>
            </a:fld>
            <a:endParaRPr lang="es-C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a:p>
        </p:txBody>
      </p:sp>
      <p:sp>
        <p:nvSpPr>
          <p:cNvPr id="3" name="Date Placeholder 2"/>
          <p:cNvSpPr>
            <a:spLocks noGrp="1"/>
          </p:cNvSpPr>
          <p:nvPr>
            <p:ph type="dt" sz="half" idx="10"/>
          </p:nvPr>
        </p:nvSpPr>
        <p:spPr/>
        <p:txBody>
          <a:bodyPr/>
          <a:lstStyle/>
          <a:p>
            <a:fld id="{7C2B42C3-96A9-7549-8607-334FF287BAB7}" type="datetimeFigureOut">
              <a:rPr lang="es-ES" smtClean="0"/>
              <a:t>4/07/15</a:t>
            </a:fld>
            <a:endParaRPr lang="es-CO"/>
          </a:p>
        </p:txBody>
      </p:sp>
      <p:sp>
        <p:nvSpPr>
          <p:cNvPr id="4" name="Footer Placeholder 3"/>
          <p:cNvSpPr>
            <a:spLocks noGrp="1"/>
          </p:cNvSpPr>
          <p:nvPr>
            <p:ph type="ftr" sz="quarter" idx="11"/>
          </p:nvPr>
        </p:nvSpPr>
        <p:spPr/>
        <p:txBody>
          <a:bodyPr/>
          <a:lstStyle/>
          <a:p>
            <a:endParaRPr lang="es-CO"/>
          </a:p>
        </p:txBody>
      </p:sp>
      <p:sp>
        <p:nvSpPr>
          <p:cNvPr id="5" name="Slide Number Placeholder 4"/>
          <p:cNvSpPr>
            <a:spLocks noGrp="1"/>
          </p:cNvSpPr>
          <p:nvPr>
            <p:ph type="sldNum" sz="quarter" idx="12"/>
          </p:nvPr>
        </p:nvSpPr>
        <p:spPr/>
        <p:txBody>
          <a:bodyPr/>
          <a:lstStyle/>
          <a:p>
            <a:fld id="{16371E04-CC5D-EF44-8AC2-BAF780067555}" type="slidenum">
              <a:rPr lang="es-CO" smtClean="0"/>
              <a:t>‹Nr.›</a:t>
            </a:fld>
            <a:endParaRPr lang="es-C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2B42C3-96A9-7549-8607-334FF287BAB7}" type="datetimeFigureOut">
              <a:rPr lang="es-ES" smtClean="0"/>
              <a:t>4/07/15</a:t>
            </a:fld>
            <a:endParaRPr lang="es-CO"/>
          </a:p>
        </p:txBody>
      </p:sp>
      <p:sp>
        <p:nvSpPr>
          <p:cNvPr id="3" name="Footer Placeholder 2"/>
          <p:cNvSpPr>
            <a:spLocks noGrp="1"/>
          </p:cNvSpPr>
          <p:nvPr>
            <p:ph type="ftr" sz="quarter" idx="11"/>
          </p:nvPr>
        </p:nvSpPr>
        <p:spPr/>
        <p:txBody>
          <a:bodyPr/>
          <a:lstStyle/>
          <a:p>
            <a:endParaRPr lang="es-CO"/>
          </a:p>
        </p:txBody>
      </p:sp>
      <p:sp>
        <p:nvSpPr>
          <p:cNvPr id="4" name="Slide Number Placeholder 3"/>
          <p:cNvSpPr>
            <a:spLocks noGrp="1"/>
          </p:cNvSpPr>
          <p:nvPr>
            <p:ph type="sldNum" sz="quarter" idx="12"/>
          </p:nvPr>
        </p:nvSpPr>
        <p:spPr/>
        <p:txBody>
          <a:bodyPr/>
          <a:lstStyle/>
          <a:p>
            <a:fld id="{16371E04-CC5D-EF44-8AC2-BAF780067555}" type="slidenum">
              <a:rPr lang="es-CO" smtClean="0"/>
              <a:t>‹Nr.›</a:t>
            </a:fld>
            <a:endParaRPr lang="es-C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S_tradnl" smtClean="0"/>
              <a:t>Clic para editar título</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s-ES_tradnl" smtClean="0"/>
              <a:t>Haga clic para modificar el estilo de texto del patrón</a:t>
            </a:r>
          </a:p>
        </p:txBody>
      </p:sp>
      <p:sp>
        <p:nvSpPr>
          <p:cNvPr id="5" name="Date Placeholder 4"/>
          <p:cNvSpPr>
            <a:spLocks noGrp="1"/>
          </p:cNvSpPr>
          <p:nvPr>
            <p:ph type="dt" sz="half" idx="10"/>
          </p:nvPr>
        </p:nvSpPr>
        <p:spPr/>
        <p:txBody>
          <a:bodyPr/>
          <a:lstStyle/>
          <a:p>
            <a:fld id="{7C2B42C3-96A9-7549-8607-334FF287BAB7}" type="datetimeFigureOut">
              <a:rPr lang="es-ES" smtClean="0"/>
              <a:t>4/07/15</a:t>
            </a:fld>
            <a:endParaRPr lang="es-CO"/>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s-CO"/>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16371E04-CC5D-EF44-8AC2-BAF780067555}" type="slidenum">
              <a:rPr lang="es-CO" smtClean="0"/>
              <a:t>‹Nr.›</a:t>
            </a:fld>
            <a:endParaRPr lang="es-C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s-ES_tradnl" smtClean="0"/>
              <a:t>Arrastre la imagen al marcador de posición o haga clic en el icono para agregar</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s-ES_tradnl" smtClean="0"/>
              <a:t>Clic para editar título</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Date Placeholder 4"/>
          <p:cNvSpPr>
            <a:spLocks noGrp="1"/>
          </p:cNvSpPr>
          <p:nvPr>
            <p:ph type="dt" sz="half" idx="10"/>
          </p:nvPr>
        </p:nvSpPr>
        <p:spPr/>
        <p:txBody>
          <a:bodyPr/>
          <a:lstStyle/>
          <a:p>
            <a:fld id="{7C2B42C3-96A9-7549-8607-334FF287BAB7}" type="datetimeFigureOut">
              <a:rPr lang="es-ES" smtClean="0"/>
              <a:t>4/07/15</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16371E04-CC5D-EF44-8AC2-BAF780067555}" type="slidenum">
              <a:rPr lang="es-CO" smtClean="0"/>
              <a:t>‹Nr.›</a:t>
            </a:fld>
            <a:endParaRPr lang="es-CO"/>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s-ES_tradnl" smtClean="0"/>
              <a:t>Clic para editar título</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7C2B42C3-96A9-7549-8607-334FF287BAB7}" type="datetimeFigureOut">
              <a:rPr lang="es-ES" smtClean="0"/>
              <a:t>4/07/15</a:t>
            </a:fld>
            <a:endParaRPr lang="es-CO"/>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s-CO"/>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16371E04-CC5D-EF44-8AC2-BAF780067555}" type="slidenum">
              <a:rPr lang="es-CO" smtClean="0"/>
              <a:t>‹Nr.›</a:t>
            </a:fld>
            <a:endParaRPr lang="es-CO"/>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g"/><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hyperlink" Target="file://localhost/Volumes/OSCAR%20PEREZ/Oscar%20A.%20P%C3%A9rez%20Sayago/2.%20BIBLIOTECA/1.%20IGLESIA/1.%20EVANGELIZACI%C3%93N/1.%20PASTORAL/1.%20PASTORAL%20EDUCATIVA/1.%20PASTORAL%20EDUCATIVA/BIBLIOTECA/7.%20VIDEOS/-%20Educating%20Amid%20the%20Challenges%20-%20Malala.wm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entro Inf Sta Luzia MG (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682" y="2628125"/>
            <a:ext cx="8678797" cy="3827068"/>
          </a:xfrm>
          <a:prstGeom prst="rect">
            <a:avLst/>
          </a:prstGeom>
        </p:spPr>
      </p:pic>
      <p:sp>
        <p:nvSpPr>
          <p:cNvPr id="5" name="Rectángulo 4"/>
          <p:cNvSpPr/>
          <p:nvPr/>
        </p:nvSpPr>
        <p:spPr>
          <a:xfrm>
            <a:off x="234682" y="275216"/>
            <a:ext cx="4828685" cy="2062103"/>
          </a:xfrm>
          <a:prstGeom prst="rect">
            <a:avLst/>
          </a:prstGeom>
        </p:spPr>
        <p:txBody>
          <a:bodyPr wrap="square">
            <a:spAutoFit/>
          </a:bodyPr>
          <a:lstStyle/>
          <a:p>
            <a:pPr algn="ctr"/>
            <a:r>
              <a:rPr lang="es-ES" sz="3200" b="1" dirty="0">
                <a:latin typeface="Candara"/>
                <a:cs typeface="Candara"/>
              </a:rPr>
              <a:t>MISIÓN DE LA EDUCACIÓN CATÓLICA Y LOS DESAFÍOS ANTE EL MERCADO </a:t>
            </a:r>
            <a:r>
              <a:rPr lang="es-ES" sz="3200" b="1" dirty="0" smtClean="0">
                <a:latin typeface="Candara"/>
                <a:cs typeface="Candara"/>
              </a:rPr>
              <a:t>COMPETITIVO</a:t>
            </a:r>
            <a:r>
              <a:rPr lang="es-ES" b="1" dirty="0"/>
              <a:t> </a:t>
            </a:r>
            <a:endParaRPr lang="es-CO" dirty="0"/>
          </a:p>
        </p:txBody>
      </p:sp>
      <p:pic>
        <p:nvPicPr>
          <p:cNvPr id="6" name="Imagen 5"/>
          <p:cNvPicPr>
            <a:picLocks noChangeAspect="1"/>
          </p:cNvPicPr>
          <p:nvPr/>
        </p:nvPicPr>
        <p:blipFill>
          <a:blip r:embed="rId3"/>
          <a:stretch>
            <a:fillRect/>
          </a:stretch>
        </p:blipFill>
        <p:spPr>
          <a:xfrm>
            <a:off x="5397702" y="289023"/>
            <a:ext cx="3515778" cy="2017518"/>
          </a:xfrm>
          <a:prstGeom prst="rect">
            <a:avLst/>
          </a:prstGeom>
        </p:spPr>
      </p:pic>
      <p:sp>
        <p:nvSpPr>
          <p:cNvPr id="7" name="CuadroTexto 6"/>
          <p:cNvSpPr txBox="1"/>
          <p:nvPr/>
        </p:nvSpPr>
        <p:spPr>
          <a:xfrm>
            <a:off x="234682" y="275216"/>
            <a:ext cx="8678797" cy="2031325"/>
          </a:xfrm>
          <a:prstGeom prst="rect">
            <a:avLst/>
          </a:prstGeom>
          <a:noFill/>
          <a:ln w="28575" cmpd="sng">
            <a:solidFill>
              <a:schemeClr val="tx1"/>
            </a:solidFill>
          </a:ln>
        </p:spPr>
        <p:txBody>
          <a:bodyPr wrap="square" rtlCol="0">
            <a:spAutoFit/>
          </a:bodyPr>
          <a:lstStyle/>
          <a:p>
            <a:endParaRPr lang="es-CO" dirty="0" smtClean="0"/>
          </a:p>
          <a:p>
            <a:endParaRPr lang="es-CO" dirty="0"/>
          </a:p>
          <a:p>
            <a:endParaRPr lang="es-CO" dirty="0" smtClean="0"/>
          </a:p>
          <a:p>
            <a:endParaRPr lang="es-CO" dirty="0"/>
          </a:p>
          <a:p>
            <a:endParaRPr lang="es-CO" dirty="0" smtClean="0"/>
          </a:p>
          <a:p>
            <a:endParaRPr lang="es-CO" dirty="0"/>
          </a:p>
          <a:p>
            <a:endParaRPr lang="es-CO" dirty="0" smtClean="0"/>
          </a:p>
        </p:txBody>
      </p:sp>
    </p:spTree>
    <p:extLst>
      <p:ext uri="{BB962C8B-B14F-4D97-AF65-F5344CB8AC3E}">
        <p14:creationId xmlns:p14="http://schemas.microsoft.com/office/powerpoint/2010/main" val="315396494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5867069" y="5106481"/>
            <a:ext cx="3156850" cy="1654878"/>
          </a:xfrm>
          <a:prstGeom prst="rect">
            <a:avLst/>
          </a:prstGeom>
        </p:spPr>
      </p:pic>
      <p:sp>
        <p:nvSpPr>
          <p:cNvPr id="7" name="Título 1"/>
          <p:cNvSpPr>
            <a:spLocks noGrp="1"/>
          </p:cNvSpPr>
          <p:nvPr>
            <p:ph type="title"/>
          </p:nvPr>
        </p:nvSpPr>
        <p:spPr>
          <a:xfrm>
            <a:off x="579803" y="365760"/>
            <a:ext cx="8156757" cy="548640"/>
          </a:xfrm>
          <a:ln>
            <a:solidFill>
              <a:schemeClr val="tx1"/>
            </a:solidFill>
          </a:ln>
        </p:spPr>
        <p:txBody>
          <a:bodyPr/>
          <a:lstStyle/>
          <a:p>
            <a:r>
              <a:rPr lang="es-CO" sz="3200" b="1" dirty="0" smtClean="0">
                <a:latin typeface="Candara"/>
                <a:cs typeface="Candara"/>
              </a:rPr>
              <a:t>3. DESAFÍOS PARA LA ESCUELA CATÓLICA</a:t>
            </a:r>
            <a:endParaRPr lang="es-CO" sz="3200" b="1" dirty="0">
              <a:latin typeface="Candara"/>
              <a:cs typeface="Candara"/>
            </a:endParaRPr>
          </a:p>
        </p:txBody>
      </p:sp>
      <p:sp>
        <p:nvSpPr>
          <p:cNvPr id="5" name="Rectángulo 4"/>
          <p:cNvSpPr/>
          <p:nvPr/>
        </p:nvSpPr>
        <p:spPr>
          <a:xfrm>
            <a:off x="579802" y="1070566"/>
            <a:ext cx="8156757" cy="1446550"/>
          </a:xfrm>
          <a:prstGeom prst="rect">
            <a:avLst/>
          </a:prstGeom>
        </p:spPr>
        <p:txBody>
          <a:bodyPr wrap="square">
            <a:spAutoFit/>
          </a:bodyPr>
          <a:lstStyle/>
          <a:p>
            <a:pPr algn="just"/>
            <a:r>
              <a:rPr lang="es-CO" sz="2200" dirty="0">
                <a:latin typeface="Candara"/>
                <a:cs typeface="Candara"/>
              </a:rPr>
              <a:t>Frente a lo expuesto anteriormente, es impostergable las reflexiones y decisiones sobre cómo haremos presencia en estos nuevos contextos y realidades. Nos atrevemos a sugerir </a:t>
            </a:r>
            <a:r>
              <a:rPr lang="es-CO" sz="2200" dirty="0" smtClean="0">
                <a:latin typeface="Candara"/>
                <a:cs typeface="Candara"/>
              </a:rPr>
              <a:t>algunos desafíos: </a:t>
            </a:r>
          </a:p>
        </p:txBody>
      </p:sp>
      <p:pic>
        <p:nvPicPr>
          <p:cNvPr id="6" name="Imagen 5"/>
          <p:cNvPicPr>
            <a:picLocks noChangeAspect="1"/>
          </p:cNvPicPr>
          <p:nvPr/>
        </p:nvPicPr>
        <p:blipFill>
          <a:blip r:embed="rId3"/>
          <a:stretch>
            <a:fillRect/>
          </a:stretch>
        </p:blipFill>
        <p:spPr>
          <a:xfrm>
            <a:off x="771520" y="2652893"/>
            <a:ext cx="7845769" cy="1936906"/>
          </a:xfrm>
          <a:prstGeom prst="rect">
            <a:avLst/>
          </a:prstGeom>
        </p:spPr>
      </p:pic>
    </p:spTree>
    <p:extLst>
      <p:ext uri="{BB962C8B-B14F-4D97-AF65-F5344CB8AC3E}">
        <p14:creationId xmlns:p14="http://schemas.microsoft.com/office/powerpoint/2010/main" val="171628982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5867069" y="5106481"/>
            <a:ext cx="3156850" cy="1654878"/>
          </a:xfrm>
          <a:prstGeom prst="rect">
            <a:avLst/>
          </a:prstGeom>
        </p:spPr>
      </p:pic>
      <p:sp>
        <p:nvSpPr>
          <p:cNvPr id="7" name="Título 1"/>
          <p:cNvSpPr>
            <a:spLocks noGrp="1"/>
          </p:cNvSpPr>
          <p:nvPr>
            <p:ph type="title"/>
          </p:nvPr>
        </p:nvSpPr>
        <p:spPr>
          <a:xfrm>
            <a:off x="579803" y="365760"/>
            <a:ext cx="8156757" cy="548640"/>
          </a:xfrm>
          <a:ln>
            <a:solidFill>
              <a:schemeClr val="tx1"/>
            </a:solidFill>
          </a:ln>
        </p:spPr>
        <p:txBody>
          <a:bodyPr/>
          <a:lstStyle/>
          <a:p>
            <a:r>
              <a:rPr lang="es-CO" sz="3200" dirty="0" smtClean="0">
                <a:latin typeface="Candara"/>
                <a:cs typeface="Candara"/>
              </a:rPr>
              <a:t>3.1 el desafío de la identidad</a:t>
            </a:r>
            <a:endParaRPr lang="es-CO" sz="3200" dirty="0">
              <a:latin typeface="Candara"/>
              <a:cs typeface="Candara"/>
            </a:endParaRPr>
          </a:p>
        </p:txBody>
      </p:sp>
      <p:sp>
        <p:nvSpPr>
          <p:cNvPr id="2" name="Rectángulo 1"/>
          <p:cNvSpPr/>
          <p:nvPr/>
        </p:nvSpPr>
        <p:spPr>
          <a:xfrm>
            <a:off x="579802" y="1135384"/>
            <a:ext cx="8156757" cy="769441"/>
          </a:xfrm>
          <a:prstGeom prst="rect">
            <a:avLst/>
          </a:prstGeom>
        </p:spPr>
        <p:txBody>
          <a:bodyPr wrap="square">
            <a:spAutoFit/>
          </a:bodyPr>
          <a:lstStyle/>
          <a:p>
            <a:pPr algn="just"/>
            <a:r>
              <a:rPr lang="es-CO" sz="2200" dirty="0">
                <a:latin typeface="Candara"/>
                <a:cs typeface="Candara"/>
              </a:rPr>
              <a:t>Es urgente redefinir la identidad de la escuela católica para el siglo XXI</a:t>
            </a:r>
            <a:r>
              <a:rPr lang="es-CO" dirty="0"/>
              <a:t>. </a:t>
            </a:r>
          </a:p>
        </p:txBody>
      </p:sp>
      <p:pic>
        <p:nvPicPr>
          <p:cNvPr id="9" name="Imagen 8"/>
          <p:cNvPicPr>
            <a:picLocks noChangeAspect="1"/>
          </p:cNvPicPr>
          <p:nvPr/>
        </p:nvPicPr>
        <p:blipFill>
          <a:blip r:embed="rId3"/>
          <a:stretch>
            <a:fillRect/>
          </a:stretch>
        </p:blipFill>
        <p:spPr>
          <a:xfrm>
            <a:off x="1300626" y="1904825"/>
            <a:ext cx="6743700" cy="2950081"/>
          </a:xfrm>
          <a:prstGeom prst="rect">
            <a:avLst/>
          </a:prstGeom>
        </p:spPr>
      </p:pic>
    </p:spTree>
    <p:extLst>
      <p:ext uri="{BB962C8B-B14F-4D97-AF65-F5344CB8AC3E}">
        <p14:creationId xmlns:p14="http://schemas.microsoft.com/office/powerpoint/2010/main" val="385749887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5867069" y="5106481"/>
            <a:ext cx="3156850" cy="1654878"/>
          </a:xfrm>
          <a:prstGeom prst="rect">
            <a:avLst/>
          </a:prstGeom>
        </p:spPr>
      </p:pic>
      <p:sp>
        <p:nvSpPr>
          <p:cNvPr id="7" name="Título 1"/>
          <p:cNvSpPr>
            <a:spLocks noGrp="1"/>
          </p:cNvSpPr>
          <p:nvPr>
            <p:ph type="title"/>
          </p:nvPr>
        </p:nvSpPr>
        <p:spPr>
          <a:xfrm>
            <a:off x="579803" y="365759"/>
            <a:ext cx="8156757" cy="951831"/>
          </a:xfrm>
          <a:ln>
            <a:solidFill>
              <a:schemeClr val="tx1"/>
            </a:solidFill>
          </a:ln>
        </p:spPr>
        <p:txBody>
          <a:bodyPr/>
          <a:lstStyle/>
          <a:p>
            <a:r>
              <a:rPr lang="es-CO" sz="3200" dirty="0" smtClean="0">
                <a:latin typeface="Candara"/>
                <a:cs typeface="Candara"/>
              </a:rPr>
              <a:t>3.2 el diálogo con las pedagogías contemporáneas</a:t>
            </a:r>
            <a:endParaRPr lang="es-CO" sz="3200" dirty="0">
              <a:latin typeface="Candara"/>
              <a:cs typeface="Candara"/>
            </a:endParaRPr>
          </a:p>
        </p:txBody>
      </p:sp>
      <p:sp>
        <p:nvSpPr>
          <p:cNvPr id="3" name="CuadroTexto 2"/>
          <p:cNvSpPr txBox="1"/>
          <p:nvPr/>
        </p:nvSpPr>
        <p:spPr>
          <a:xfrm>
            <a:off x="6635074" y="1317591"/>
            <a:ext cx="184666" cy="369332"/>
          </a:xfrm>
          <a:prstGeom prst="rect">
            <a:avLst/>
          </a:prstGeom>
          <a:noFill/>
        </p:spPr>
        <p:txBody>
          <a:bodyPr wrap="none" rtlCol="0">
            <a:spAutoFit/>
          </a:bodyPr>
          <a:lstStyle/>
          <a:p>
            <a:endParaRPr lang="es-CO" dirty="0"/>
          </a:p>
        </p:txBody>
      </p:sp>
      <p:sp>
        <p:nvSpPr>
          <p:cNvPr id="8" name="CuadroTexto 7"/>
          <p:cNvSpPr txBox="1"/>
          <p:nvPr/>
        </p:nvSpPr>
        <p:spPr>
          <a:xfrm>
            <a:off x="7572769" y="1329461"/>
            <a:ext cx="184666" cy="369332"/>
          </a:xfrm>
          <a:prstGeom prst="rect">
            <a:avLst/>
          </a:prstGeom>
          <a:noFill/>
        </p:spPr>
        <p:txBody>
          <a:bodyPr wrap="none" rtlCol="0">
            <a:spAutoFit/>
          </a:bodyPr>
          <a:lstStyle/>
          <a:p>
            <a:endParaRPr lang="es-CO" dirty="0"/>
          </a:p>
        </p:txBody>
      </p:sp>
      <p:sp>
        <p:nvSpPr>
          <p:cNvPr id="5" name="Rectángulo 4"/>
          <p:cNvSpPr/>
          <p:nvPr/>
        </p:nvSpPr>
        <p:spPr>
          <a:xfrm>
            <a:off x="579802" y="1514127"/>
            <a:ext cx="3728842" cy="3416320"/>
          </a:xfrm>
          <a:prstGeom prst="rect">
            <a:avLst/>
          </a:prstGeom>
        </p:spPr>
        <p:txBody>
          <a:bodyPr wrap="square">
            <a:spAutoFit/>
          </a:bodyPr>
          <a:lstStyle/>
          <a:p>
            <a:pPr algn="ctr"/>
            <a:r>
              <a:rPr lang="es-CO" sz="2400" dirty="0">
                <a:latin typeface="Candara"/>
                <a:cs typeface="Candara"/>
              </a:rPr>
              <a:t>Este diálogo, tan urgente como necesario, pasa por una posición siempre crítica que explora la potencialidad de los paradigmas con las condiciones reales en las que se plantean las propuestas. </a:t>
            </a:r>
          </a:p>
        </p:txBody>
      </p:sp>
      <p:pic>
        <p:nvPicPr>
          <p:cNvPr id="6" name="Imagen 5"/>
          <p:cNvPicPr>
            <a:picLocks noChangeAspect="1"/>
          </p:cNvPicPr>
          <p:nvPr/>
        </p:nvPicPr>
        <p:blipFill>
          <a:blip r:embed="rId3"/>
          <a:stretch>
            <a:fillRect/>
          </a:stretch>
        </p:blipFill>
        <p:spPr>
          <a:xfrm>
            <a:off x="4926924" y="1511300"/>
            <a:ext cx="3416300" cy="3142148"/>
          </a:xfrm>
          <a:prstGeom prst="rect">
            <a:avLst/>
          </a:prstGeom>
        </p:spPr>
      </p:pic>
    </p:spTree>
    <p:extLst>
      <p:ext uri="{BB962C8B-B14F-4D97-AF65-F5344CB8AC3E}">
        <p14:creationId xmlns:p14="http://schemas.microsoft.com/office/powerpoint/2010/main" val="98108391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5867069" y="5106481"/>
            <a:ext cx="3156850" cy="1654878"/>
          </a:xfrm>
          <a:prstGeom prst="rect">
            <a:avLst/>
          </a:prstGeom>
        </p:spPr>
      </p:pic>
      <p:sp>
        <p:nvSpPr>
          <p:cNvPr id="7" name="Título 1"/>
          <p:cNvSpPr>
            <a:spLocks noGrp="1"/>
          </p:cNvSpPr>
          <p:nvPr>
            <p:ph type="title"/>
          </p:nvPr>
        </p:nvSpPr>
        <p:spPr>
          <a:xfrm>
            <a:off x="579803" y="365760"/>
            <a:ext cx="8156757" cy="548640"/>
          </a:xfrm>
          <a:ln>
            <a:solidFill>
              <a:schemeClr val="tx1"/>
            </a:solidFill>
          </a:ln>
        </p:spPr>
        <p:txBody>
          <a:bodyPr/>
          <a:lstStyle/>
          <a:p>
            <a:r>
              <a:rPr lang="es-CO" sz="3200" dirty="0" smtClean="0">
                <a:latin typeface="Candara"/>
                <a:cs typeface="Candara"/>
              </a:rPr>
              <a:t>3.3 educar la inteligencia espiritual</a:t>
            </a:r>
            <a:endParaRPr lang="es-CO" sz="3200" dirty="0">
              <a:latin typeface="Candara"/>
              <a:cs typeface="Candara"/>
            </a:endParaRPr>
          </a:p>
        </p:txBody>
      </p:sp>
      <p:sp>
        <p:nvSpPr>
          <p:cNvPr id="3" name="Rectángulo 2"/>
          <p:cNvSpPr/>
          <p:nvPr/>
        </p:nvSpPr>
        <p:spPr>
          <a:xfrm>
            <a:off x="579803" y="1040422"/>
            <a:ext cx="8156756" cy="1785104"/>
          </a:xfrm>
          <a:prstGeom prst="rect">
            <a:avLst/>
          </a:prstGeom>
        </p:spPr>
        <p:txBody>
          <a:bodyPr wrap="square">
            <a:spAutoFit/>
          </a:bodyPr>
          <a:lstStyle/>
          <a:p>
            <a:pPr algn="just"/>
            <a:r>
              <a:rPr lang="es-CO" sz="2200" dirty="0">
                <a:latin typeface="Candara"/>
                <a:cs typeface="Candara"/>
              </a:rPr>
              <a:t>E</a:t>
            </a:r>
            <a:r>
              <a:rPr lang="es-CO" sz="2200" dirty="0" smtClean="0">
                <a:latin typeface="Candara"/>
                <a:cs typeface="Candara"/>
              </a:rPr>
              <a:t>stamos </a:t>
            </a:r>
            <a:r>
              <a:rPr lang="es-CO" sz="2200" dirty="0">
                <a:latin typeface="Candara"/>
                <a:cs typeface="Candara"/>
              </a:rPr>
              <a:t>frente a la urgencia inaplazable de formar para la contemplación y para la profundidad: estos dos valores son imprescindibles para dar el paso de los datos a la información y de la información al conocimiento, es decir, del mucho conocer a la sabiduría. </a:t>
            </a:r>
          </a:p>
        </p:txBody>
      </p:sp>
      <p:pic>
        <p:nvPicPr>
          <p:cNvPr id="6" name="Imagen 5"/>
          <p:cNvPicPr>
            <a:picLocks noChangeAspect="1"/>
          </p:cNvPicPr>
          <p:nvPr/>
        </p:nvPicPr>
        <p:blipFill>
          <a:blip r:embed="rId3"/>
          <a:stretch>
            <a:fillRect/>
          </a:stretch>
        </p:blipFill>
        <p:spPr>
          <a:xfrm>
            <a:off x="1531170" y="2920487"/>
            <a:ext cx="6414005" cy="2017509"/>
          </a:xfrm>
          <a:prstGeom prst="rect">
            <a:avLst/>
          </a:prstGeom>
        </p:spPr>
      </p:pic>
    </p:spTree>
    <p:extLst>
      <p:ext uri="{BB962C8B-B14F-4D97-AF65-F5344CB8AC3E}">
        <p14:creationId xmlns:p14="http://schemas.microsoft.com/office/powerpoint/2010/main" val="202426671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5867069" y="5106481"/>
            <a:ext cx="3156850" cy="1654878"/>
          </a:xfrm>
          <a:prstGeom prst="rect">
            <a:avLst/>
          </a:prstGeom>
        </p:spPr>
      </p:pic>
      <p:sp>
        <p:nvSpPr>
          <p:cNvPr id="7" name="Título 1"/>
          <p:cNvSpPr>
            <a:spLocks noGrp="1"/>
          </p:cNvSpPr>
          <p:nvPr>
            <p:ph type="title"/>
          </p:nvPr>
        </p:nvSpPr>
        <p:spPr>
          <a:xfrm>
            <a:off x="579803" y="365760"/>
            <a:ext cx="8156757" cy="1046792"/>
          </a:xfrm>
          <a:ln>
            <a:solidFill>
              <a:schemeClr val="tx1"/>
            </a:solidFill>
          </a:ln>
        </p:spPr>
        <p:txBody>
          <a:bodyPr/>
          <a:lstStyle/>
          <a:p>
            <a:r>
              <a:rPr lang="es-CO" sz="3200" dirty="0" smtClean="0">
                <a:latin typeface="Candara"/>
                <a:cs typeface="Candara"/>
              </a:rPr>
              <a:t>3.3 educar en la sociedad del conocimiento</a:t>
            </a:r>
            <a:endParaRPr lang="es-CO" sz="3200" dirty="0">
              <a:latin typeface="Candara"/>
              <a:cs typeface="Candara"/>
            </a:endParaRPr>
          </a:p>
        </p:txBody>
      </p:sp>
      <p:sp>
        <p:nvSpPr>
          <p:cNvPr id="2" name="Rectángulo 1"/>
          <p:cNvSpPr/>
          <p:nvPr/>
        </p:nvSpPr>
        <p:spPr>
          <a:xfrm>
            <a:off x="579802" y="1495643"/>
            <a:ext cx="8156757" cy="1107996"/>
          </a:xfrm>
          <a:prstGeom prst="rect">
            <a:avLst/>
          </a:prstGeom>
        </p:spPr>
        <p:txBody>
          <a:bodyPr wrap="square">
            <a:spAutoFit/>
          </a:bodyPr>
          <a:lstStyle/>
          <a:p>
            <a:pPr algn="ctr"/>
            <a:r>
              <a:rPr lang="es-CO" sz="2200" dirty="0" smtClean="0">
                <a:latin typeface="Candara"/>
                <a:cs typeface="Candara"/>
              </a:rPr>
              <a:t>¿</a:t>
            </a:r>
            <a:r>
              <a:rPr lang="es-CO" sz="2200" dirty="0">
                <a:latin typeface="Candara"/>
                <a:cs typeface="Candara"/>
              </a:rPr>
              <a:t>Q</a:t>
            </a:r>
            <a:r>
              <a:rPr lang="es-CO" sz="2200" dirty="0" smtClean="0">
                <a:latin typeface="Candara"/>
                <a:cs typeface="Candara"/>
              </a:rPr>
              <a:t>ué </a:t>
            </a:r>
            <a:r>
              <a:rPr lang="es-CO" sz="2200" dirty="0">
                <a:latin typeface="Candara"/>
                <a:cs typeface="Candara"/>
              </a:rPr>
              <a:t>significa educar en una sociedad del conocimiento? ¿Qué formación se necesita para la sociedad del conocimiento? ¿Cómo reconceptualizar la formación en valores en este nuevo contexto?</a:t>
            </a:r>
          </a:p>
        </p:txBody>
      </p:sp>
      <p:pic>
        <p:nvPicPr>
          <p:cNvPr id="3" name="Imagen 2" descr="Captura de pantalla 2015-04-19 a las 1.29.0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3568" y="2603640"/>
            <a:ext cx="6073139" cy="2369968"/>
          </a:xfrm>
          <a:prstGeom prst="rect">
            <a:avLst/>
          </a:prstGeom>
        </p:spPr>
      </p:pic>
    </p:spTree>
    <p:extLst>
      <p:ext uri="{BB962C8B-B14F-4D97-AF65-F5344CB8AC3E}">
        <p14:creationId xmlns:p14="http://schemas.microsoft.com/office/powerpoint/2010/main" val="428725132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5867069" y="5106481"/>
            <a:ext cx="3156850" cy="1654878"/>
          </a:xfrm>
          <a:prstGeom prst="rect">
            <a:avLst/>
          </a:prstGeom>
        </p:spPr>
      </p:pic>
      <p:sp>
        <p:nvSpPr>
          <p:cNvPr id="8" name="Título 1"/>
          <p:cNvSpPr>
            <a:spLocks noGrp="1"/>
          </p:cNvSpPr>
          <p:nvPr>
            <p:ph type="title"/>
          </p:nvPr>
        </p:nvSpPr>
        <p:spPr>
          <a:xfrm>
            <a:off x="579803" y="365759"/>
            <a:ext cx="8156757" cy="1106143"/>
          </a:xfrm>
          <a:ln>
            <a:solidFill>
              <a:schemeClr val="tx1"/>
            </a:solidFill>
          </a:ln>
        </p:spPr>
        <p:txBody>
          <a:bodyPr/>
          <a:lstStyle/>
          <a:p>
            <a:r>
              <a:rPr lang="es-CO" sz="3200" dirty="0" smtClean="0">
                <a:latin typeface="Candara"/>
                <a:cs typeface="Candara"/>
              </a:rPr>
              <a:t>3.5 HUMANISMO Y CIENCIA EN LA EDUCACI</a:t>
            </a:r>
            <a:r>
              <a:rPr lang="es-CO" sz="3200" dirty="0" smtClean="0">
                <a:latin typeface="Candara"/>
                <a:cs typeface="Candara"/>
              </a:rPr>
              <a:t>ÓN</a:t>
            </a:r>
            <a:endParaRPr lang="es-CO" sz="3200" dirty="0">
              <a:latin typeface="Candara"/>
              <a:cs typeface="Candara"/>
            </a:endParaRPr>
          </a:p>
        </p:txBody>
      </p:sp>
      <p:sp>
        <p:nvSpPr>
          <p:cNvPr id="6" name="Rectángulo 5"/>
          <p:cNvSpPr/>
          <p:nvPr/>
        </p:nvSpPr>
        <p:spPr>
          <a:xfrm>
            <a:off x="579802" y="1590394"/>
            <a:ext cx="8156757" cy="769441"/>
          </a:xfrm>
          <a:prstGeom prst="rect">
            <a:avLst/>
          </a:prstGeom>
        </p:spPr>
        <p:txBody>
          <a:bodyPr wrap="square">
            <a:spAutoFit/>
          </a:bodyPr>
          <a:lstStyle/>
          <a:p>
            <a:pPr algn="just"/>
            <a:r>
              <a:rPr lang="es-CO" sz="2200" dirty="0">
                <a:latin typeface="Candara"/>
                <a:cs typeface="Candara"/>
              </a:rPr>
              <a:t>En la Escuela Católica no se puede renunciar a propiciar el diálogo entre la ciencia y el humanismo. </a:t>
            </a:r>
            <a:endParaRPr lang="es-CO" sz="2200" dirty="0">
              <a:latin typeface="Candara"/>
              <a:cs typeface="Candara"/>
            </a:endParaRPr>
          </a:p>
        </p:txBody>
      </p:sp>
      <p:pic>
        <p:nvPicPr>
          <p:cNvPr id="11" name="Imagen 10"/>
          <p:cNvPicPr>
            <a:picLocks noChangeAspect="1"/>
          </p:cNvPicPr>
          <p:nvPr/>
        </p:nvPicPr>
        <p:blipFill>
          <a:blip r:embed="rId3"/>
          <a:stretch>
            <a:fillRect/>
          </a:stretch>
        </p:blipFill>
        <p:spPr>
          <a:xfrm>
            <a:off x="700303" y="2444714"/>
            <a:ext cx="7912302" cy="2514600"/>
          </a:xfrm>
          <a:prstGeom prst="rect">
            <a:avLst/>
          </a:prstGeom>
        </p:spPr>
      </p:pic>
    </p:spTree>
    <p:extLst>
      <p:ext uri="{BB962C8B-B14F-4D97-AF65-F5344CB8AC3E}">
        <p14:creationId xmlns:p14="http://schemas.microsoft.com/office/powerpoint/2010/main" val="301705983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5867069" y="5106481"/>
            <a:ext cx="3156850" cy="1654878"/>
          </a:xfrm>
          <a:prstGeom prst="rect">
            <a:avLst/>
          </a:prstGeom>
        </p:spPr>
      </p:pic>
      <p:sp>
        <p:nvSpPr>
          <p:cNvPr id="7" name="Título 1"/>
          <p:cNvSpPr>
            <a:spLocks noGrp="1"/>
          </p:cNvSpPr>
          <p:nvPr>
            <p:ph type="title"/>
          </p:nvPr>
        </p:nvSpPr>
        <p:spPr>
          <a:xfrm>
            <a:off x="579803" y="365759"/>
            <a:ext cx="8156757" cy="1082403"/>
          </a:xfrm>
          <a:ln>
            <a:solidFill>
              <a:schemeClr val="tx1"/>
            </a:solidFill>
          </a:ln>
        </p:spPr>
        <p:txBody>
          <a:bodyPr/>
          <a:lstStyle/>
          <a:p>
            <a:r>
              <a:rPr lang="es-CO" sz="3200" dirty="0" smtClean="0">
                <a:latin typeface="Candara"/>
                <a:cs typeface="Candara"/>
              </a:rPr>
              <a:t>3.6 EDUCAR PARA LA CIUDADAN</a:t>
            </a:r>
            <a:r>
              <a:rPr lang="es-CO" sz="3200" dirty="0" smtClean="0">
                <a:latin typeface="Candara"/>
                <a:cs typeface="Candara"/>
              </a:rPr>
              <a:t>ÍA Y LA VIDA POLÍTICA</a:t>
            </a:r>
            <a:endParaRPr lang="es-CO" sz="3200" dirty="0">
              <a:latin typeface="Candara"/>
              <a:cs typeface="Candara"/>
            </a:endParaRPr>
          </a:p>
        </p:txBody>
      </p:sp>
      <p:sp>
        <p:nvSpPr>
          <p:cNvPr id="3" name="Rectángulo 2"/>
          <p:cNvSpPr/>
          <p:nvPr/>
        </p:nvSpPr>
        <p:spPr>
          <a:xfrm>
            <a:off x="579802" y="1483561"/>
            <a:ext cx="8156757" cy="769441"/>
          </a:xfrm>
          <a:prstGeom prst="rect">
            <a:avLst/>
          </a:prstGeom>
        </p:spPr>
        <p:txBody>
          <a:bodyPr wrap="square">
            <a:spAutoFit/>
          </a:bodyPr>
          <a:lstStyle/>
          <a:p>
            <a:pPr algn="ctr"/>
            <a:r>
              <a:rPr lang="es-CO" sz="2200" dirty="0">
                <a:latin typeface="Candara"/>
                <a:cs typeface="Candara"/>
              </a:rPr>
              <a:t>La  confesionalidad de la Escuela no puede pensarse como entorpecedora del pluralismo al que de hecho debe fortalecer. </a:t>
            </a:r>
            <a:endParaRPr lang="es-CO" sz="2200" dirty="0">
              <a:latin typeface="Candara"/>
              <a:cs typeface="Candara"/>
            </a:endParaRPr>
          </a:p>
        </p:txBody>
      </p:sp>
      <p:pic>
        <p:nvPicPr>
          <p:cNvPr id="5" name="Imagen 4"/>
          <p:cNvPicPr>
            <a:picLocks noChangeAspect="1"/>
          </p:cNvPicPr>
          <p:nvPr/>
        </p:nvPicPr>
        <p:blipFill>
          <a:blip r:embed="rId3"/>
          <a:stretch>
            <a:fillRect/>
          </a:stretch>
        </p:blipFill>
        <p:spPr>
          <a:xfrm>
            <a:off x="1649867" y="2374930"/>
            <a:ext cx="6017859" cy="2574937"/>
          </a:xfrm>
          <a:prstGeom prst="rect">
            <a:avLst/>
          </a:prstGeom>
        </p:spPr>
      </p:pic>
    </p:spTree>
    <p:extLst>
      <p:ext uri="{BB962C8B-B14F-4D97-AF65-F5344CB8AC3E}">
        <p14:creationId xmlns:p14="http://schemas.microsoft.com/office/powerpoint/2010/main" val="313692272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5867069" y="5106481"/>
            <a:ext cx="3156850" cy="1654878"/>
          </a:xfrm>
          <a:prstGeom prst="rect">
            <a:avLst/>
          </a:prstGeom>
        </p:spPr>
      </p:pic>
      <p:sp>
        <p:nvSpPr>
          <p:cNvPr id="8" name="Título 1"/>
          <p:cNvSpPr>
            <a:spLocks noGrp="1"/>
          </p:cNvSpPr>
          <p:nvPr>
            <p:ph type="title"/>
          </p:nvPr>
        </p:nvSpPr>
        <p:spPr>
          <a:xfrm>
            <a:off x="579803" y="365760"/>
            <a:ext cx="8156757" cy="548640"/>
          </a:xfrm>
          <a:ln>
            <a:solidFill>
              <a:schemeClr val="tx1"/>
            </a:solidFill>
          </a:ln>
        </p:spPr>
        <p:txBody>
          <a:bodyPr/>
          <a:lstStyle/>
          <a:p>
            <a:r>
              <a:rPr lang="es-CO" sz="3200" dirty="0" smtClean="0">
                <a:latin typeface="Candara"/>
                <a:cs typeface="Candara"/>
              </a:rPr>
              <a:t>3.7 EL DESAF</a:t>
            </a:r>
            <a:r>
              <a:rPr lang="es-CO" sz="3200" dirty="0" smtClean="0">
                <a:latin typeface="Candara"/>
                <a:cs typeface="Candara"/>
              </a:rPr>
              <a:t>ÍO DE LA ARTICULACIÓN</a:t>
            </a:r>
            <a:endParaRPr lang="es-CO" sz="3200" dirty="0">
              <a:latin typeface="Candara"/>
              <a:cs typeface="Candara"/>
            </a:endParaRPr>
          </a:p>
        </p:txBody>
      </p:sp>
      <p:sp>
        <p:nvSpPr>
          <p:cNvPr id="6" name="Rectángulo 5"/>
          <p:cNvSpPr/>
          <p:nvPr/>
        </p:nvSpPr>
        <p:spPr>
          <a:xfrm>
            <a:off x="1816040" y="1368762"/>
            <a:ext cx="6005990" cy="3293209"/>
          </a:xfrm>
          <a:prstGeom prst="rect">
            <a:avLst/>
          </a:prstGeom>
        </p:spPr>
        <p:txBody>
          <a:bodyPr wrap="square">
            <a:spAutoFit/>
          </a:bodyPr>
          <a:lstStyle/>
          <a:p>
            <a:pPr algn="ctr"/>
            <a:r>
              <a:rPr lang="es-CO" sz="2600" dirty="0">
                <a:latin typeface="Candara"/>
                <a:cs typeface="Candara"/>
              </a:rPr>
              <a:t>La articulación se da fundamentalmente por la posibilidad de pensar la praxis educativa católica con referentes claros, metodologías de análisis que nos permitirían evaluar las propuestas,  procesos consistentes que permitan una conceptualización y unas ofertas más intencionadas. </a:t>
            </a:r>
            <a:endParaRPr lang="es-CO" sz="2600" dirty="0">
              <a:latin typeface="Candara"/>
              <a:cs typeface="Candara"/>
            </a:endParaRPr>
          </a:p>
        </p:txBody>
      </p:sp>
    </p:spTree>
    <p:extLst>
      <p:ext uri="{BB962C8B-B14F-4D97-AF65-F5344CB8AC3E}">
        <p14:creationId xmlns:p14="http://schemas.microsoft.com/office/powerpoint/2010/main" val="80932928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5867069" y="5106481"/>
            <a:ext cx="3156850" cy="1654878"/>
          </a:xfrm>
          <a:prstGeom prst="rect">
            <a:avLst/>
          </a:prstGeom>
        </p:spPr>
      </p:pic>
      <p:sp>
        <p:nvSpPr>
          <p:cNvPr id="8" name="Título 1"/>
          <p:cNvSpPr>
            <a:spLocks noGrp="1"/>
          </p:cNvSpPr>
          <p:nvPr>
            <p:ph type="title"/>
          </p:nvPr>
        </p:nvSpPr>
        <p:spPr>
          <a:xfrm>
            <a:off x="579803" y="365760"/>
            <a:ext cx="8156757" cy="548640"/>
          </a:xfrm>
          <a:ln>
            <a:solidFill>
              <a:schemeClr val="tx1"/>
            </a:solidFill>
          </a:ln>
        </p:spPr>
        <p:txBody>
          <a:bodyPr/>
          <a:lstStyle/>
          <a:p>
            <a:r>
              <a:rPr lang="es-CO" sz="3200" dirty="0" smtClean="0">
                <a:latin typeface="Candara"/>
                <a:cs typeface="Candara"/>
              </a:rPr>
              <a:t>3.8. EL DESAF</a:t>
            </a:r>
            <a:r>
              <a:rPr lang="es-CO" sz="3200" dirty="0" smtClean="0">
                <a:latin typeface="Candara"/>
                <a:cs typeface="Candara"/>
              </a:rPr>
              <a:t>ÍO DE SER SIGNIFICATIVOS</a:t>
            </a:r>
            <a:endParaRPr lang="es-CO" sz="3200" dirty="0">
              <a:latin typeface="Candara"/>
              <a:cs typeface="Candara"/>
            </a:endParaRPr>
          </a:p>
        </p:txBody>
      </p:sp>
      <p:sp>
        <p:nvSpPr>
          <p:cNvPr id="2" name="Rectángulo 1"/>
          <p:cNvSpPr/>
          <p:nvPr/>
        </p:nvSpPr>
        <p:spPr>
          <a:xfrm>
            <a:off x="579803" y="1063745"/>
            <a:ext cx="4572000" cy="3816429"/>
          </a:xfrm>
          <a:prstGeom prst="rect">
            <a:avLst/>
          </a:prstGeom>
        </p:spPr>
        <p:txBody>
          <a:bodyPr>
            <a:spAutoFit/>
          </a:bodyPr>
          <a:lstStyle/>
          <a:p>
            <a:pPr lvl="0" algn="just"/>
            <a:r>
              <a:rPr lang="es-CO" sz="2200" dirty="0" smtClean="0">
                <a:latin typeface="Candara"/>
                <a:cs typeface="Candara"/>
              </a:rPr>
              <a:t>El papa nos invita a:</a:t>
            </a:r>
          </a:p>
          <a:p>
            <a:pPr marL="285750" lvl="0" indent="-285750" algn="just">
              <a:buFont typeface="Wingdings" charset="2"/>
              <a:buChar char="ü"/>
            </a:pPr>
            <a:r>
              <a:rPr lang="es-CO" sz="2200" dirty="0" smtClean="0">
                <a:latin typeface="Candara"/>
                <a:cs typeface="Candara"/>
              </a:rPr>
              <a:t>Cultivar </a:t>
            </a:r>
            <a:r>
              <a:rPr lang="es-CO" sz="2200" dirty="0">
                <a:latin typeface="Candara"/>
                <a:cs typeface="Candara"/>
              </a:rPr>
              <a:t>lazos personales y sociales, revalorizando la amistad y la solidaridad. </a:t>
            </a:r>
          </a:p>
          <a:p>
            <a:pPr marL="285750" lvl="0" indent="-285750" algn="just">
              <a:buFont typeface="Wingdings" charset="2"/>
              <a:buChar char="ü"/>
            </a:pPr>
            <a:r>
              <a:rPr lang="es-CO" sz="2200" dirty="0">
                <a:latin typeface="Candara"/>
                <a:cs typeface="Candara"/>
              </a:rPr>
              <a:t>A ser audaces y creativos. Las nuevas realidades exigen respuestas nuevas. </a:t>
            </a:r>
            <a:endParaRPr lang="es-CO" sz="2200" dirty="0">
              <a:latin typeface="Candara"/>
              <a:cs typeface="Candara"/>
            </a:endParaRPr>
          </a:p>
          <a:p>
            <a:pPr marL="285750" lvl="0" indent="-285750" algn="just">
              <a:buFont typeface="Wingdings" charset="2"/>
              <a:buChar char="ü"/>
            </a:pPr>
            <a:r>
              <a:rPr lang="es-CO" sz="2200" dirty="0" smtClean="0">
                <a:latin typeface="Candara"/>
                <a:cs typeface="Candara"/>
              </a:rPr>
              <a:t>A </a:t>
            </a:r>
            <a:r>
              <a:rPr lang="es-CO" sz="2200" dirty="0">
                <a:latin typeface="Candara"/>
                <a:cs typeface="Candara"/>
              </a:rPr>
              <a:t>la alegría, a la gratuidad, a la fiesta</a:t>
            </a:r>
            <a:r>
              <a:rPr lang="es-CO" sz="2200" dirty="0" smtClean="0">
                <a:latin typeface="Candara"/>
                <a:cs typeface="Candara"/>
              </a:rPr>
              <a:t>.</a:t>
            </a:r>
          </a:p>
          <a:p>
            <a:pPr marL="285750" lvl="0" indent="-285750" algn="just">
              <a:buFont typeface="Wingdings" charset="2"/>
              <a:buChar char="ü"/>
            </a:pPr>
            <a:r>
              <a:rPr lang="es-CO" sz="2200" dirty="0" smtClean="0">
                <a:latin typeface="Candara"/>
                <a:cs typeface="Candara"/>
              </a:rPr>
              <a:t>Y </a:t>
            </a:r>
            <a:r>
              <a:rPr lang="es-CO" sz="2200" dirty="0">
                <a:latin typeface="Candara"/>
                <a:cs typeface="Candara"/>
              </a:rPr>
              <a:t>por fin, la invitación a la adoración y a la gratuidad. </a:t>
            </a:r>
          </a:p>
        </p:txBody>
      </p:sp>
      <p:pic>
        <p:nvPicPr>
          <p:cNvPr id="3" name="Imagen 2"/>
          <p:cNvPicPr>
            <a:picLocks noChangeAspect="1"/>
          </p:cNvPicPr>
          <p:nvPr/>
        </p:nvPicPr>
        <p:blipFill>
          <a:blip r:embed="rId3"/>
          <a:stretch>
            <a:fillRect/>
          </a:stretch>
        </p:blipFill>
        <p:spPr>
          <a:xfrm>
            <a:off x="6026170" y="1063744"/>
            <a:ext cx="2579249" cy="3865705"/>
          </a:xfrm>
          <a:prstGeom prst="rect">
            <a:avLst/>
          </a:prstGeom>
        </p:spPr>
      </p:pic>
    </p:spTree>
    <p:extLst>
      <p:ext uri="{BB962C8B-B14F-4D97-AF65-F5344CB8AC3E}">
        <p14:creationId xmlns:p14="http://schemas.microsoft.com/office/powerpoint/2010/main" val="68701630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5867069" y="5106481"/>
            <a:ext cx="3156850" cy="1654878"/>
          </a:xfrm>
          <a:prstGeom prst="rect">
            <a:avLst/>
          </a:prstGeom>
        </p:spPr>
      </p:pic>
      <p:sp>
        <p:nvSpPr>
          <p:cNvPr id="8" name="Título 1"/>
          <p:cNvSpPr>
            <a:spLocks noGrp="1"/>
          </p:cNvSpPr>
          <p:nvPr>
            <p:ph type="title"/>
          </p:nvPr>
        </p:nvSpPr>
        <p:spPr>
          <a:xfrm>
            <a:off x="579803" y="365760"/>
            <a:ext cx="8156757" cy="548640"/>
          </a:xfrm>
          <a:ln>
            <a:solidFill>
              <a:schemeClr val="tx1"/>
            </a:solidFill>
          </a:ln>
        </p:spPr>
        <p:txBody>
          <a:bodyPr/>
          <a:lstStyle/>
          <a:p>
            <a:r>
              <a:rPr lang="es-CO" sz="3200" dirty="0" smtClean="0">
                <a:latin typeface="Candara"/>
                <a:cs typeface="Candara"/>
              </a:rPr>
              <a:t>Para concluir</a:t>
            </a:r>
            <a:endParaRPr lang="es-CO" sz="3200" dirty="0">
              <a:latin typeface="Candara"/>
              <a:cs typeface="Candara"/>
            </a:endParaRPr>
          </a:p>
        </p:txBody>
      </p:sp>
      <p:sp>
        <p:nvSpPr>
          <p:cNvPr id="5" name="Rectángulo 4"/>
          <p:cNvSpPr/>
          <p:nvPr/>
        </p:nvSpPr>
        <p:spPr>
          <a:xfrm>
            <a:off x="579802" y="1321323"/>
            <a:ext cx="8156758" cy="2893100"/>
          </a:xfrm>
          <a:prstGeom prst="rect">
            <a:avLst/>
          </a:prstGeom>
        </p:spPr>
        <p:txBody>
          <a:bodyPr wrap="square">
            <a:spAutoFit/>
          </a:bodyPr>
          <a:lstStyle/>
          <a:p>
            <a:pPr marL="342900" lvl="0" indent="-342900">
              <a:buFont typeface="Wingdings" charset="2"/>
              <a:buChar char="ü"/>
            </a:pPr>
            <a:r>
              <a:rPr lang="es-CO" sz="2600" dirty="0">
                <a:latin typeface="Candara"/>
                <a:cs typeface="Candara"/>
              </a:rPr>
              <a:t>¿Qué sueños queremos construir</a:t>
            </a:r>
            <a:r>
              <a:rPr lang="es-CO" sz="2600" dirty="0" smtClean="0">
                <a:latin typeface="Candara"/>
                <a:cs typeface="Candara"/>
              </a:rPr>
              <a:t>?</a:t>
            </a:r>
          </a:p>
          <a:p>
            <a:pPr lvl="0"/>
            <a:endParaRPr lang="es-CO" sz="2600" dirty="0">
              <a:latin typeface="Candara"/>
              <a:cs typeface="Candara"/>
            </a:endParaRPr>
          </a:p>
          <a:p>
            <a:pPr marL="342900" lvl="0" indent="-342900">
              <a:buFont typeface="Wingdings" charset="2"/>
              <a:buChar char="ü"/>
            </a:pPr>
            <a:r>
              <a:rPr lang="es-CO" sz="2600" dirty="0">
                <a:latin typeface="Candara"/>
                <a:cs typeface="Candara"/>
              </a:rPr>
              <a:t>¿Qué horizontes queremos alcanzar</a:t>
            </a:r>
            <a:r>
              <a:rPr lang="es-CO" sz="2600" dirty="0" smtClean="0">
                <a:latin typeface="Candara"/>
                <a:cs typeface="Candara"/>
              </a:rPr>
              <a:t>?</a:t>
            </a:r>
          </a:p>
          <a:p>
            <a:pPr lvl="0"/>
            <a:endParaRPr lang="es-CO" sz="2600" dirty="0">
              <a:latin typeface="Candara"/>
              <a:cs typeface="Candara"/>
            </a:endParaRPr>
          </a:p>
          <a:p>
            <a:pPr marL="342900" lvl="0" indent="-342900">
              <a:buFont typeface="Wingdings" charset="2"/>
              <a:buChar char="ü"/>
            </a:pPr>
            <a:r>
              <a:rPr lang="es-CO" sz="2600" dirty="0">
                <a:latin typeface="Candara"/>
                <a:cs typeface="Candara"/>
              </a:rPr>
              <a:t>¿Qué caminos queremos recorrer</a:t>
            </a:r>
            <a:r>
              <a:rPr lang="es-CO" sz="2600" dirty="0" smtClean="0">
                <a:latin typeface="Candara"/>
                <a:cs typeface="Candara"/>
              </a:rPr>
              <a:t>?</a:t>
            </a:r>
          </a:p>
          <a:p>
            <a:pPr lvl="0"/>
            <a:endParaRPr lang="es-CO" sz="2600" dirty="0">
              <a:latin typeface="Candara"/>
              <a:cs typeface="Candara"/>
            </a:endParaRPr>
          </a:p>
          <a:p>
            <a:pPr marL="342900" lvl="0" indent="-342900">
              <a:buFont typeface="Wingdings" charset="2"/>
              <a:buChar char="ü"/>
            </a:pPr>
            <a:r>
              <a:rPr lang="es-CO" sz="2600" dirty="0">
                <a:latin typeface="Candara"/>
                <a:cs typeface="Candara"/>
              </a:rPr>
              <a:t>¿Qué riesgos estamos dispuestos a asumir?</a:t>
            </a:r>
          </a:p>
        </p:txBody>
      </p:sp>
    </p:spTree>
    <p:extLst>
      <p:ext uri="{BB962C8B-B14F-4D97-AF65-F5344CB8AC3E}">
        <p14:creationId xmlns:p14="http://schemas.microsoft.com/office/powerpoint/2010/main" val="391873336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79803" y="365760"/>
            <a:ext cx="8156757" cy="548640"/>
          </a:xfrm>
          <a:ln>
            <a:solidFill>
              <a:schemeClr val="tx1"/>
            </a:solidFill>
          </a:ln>
        </p:spPr>
        <p:txBody>
          <a:bodyPr/>
          <a:lstStyle/>
          <a:p>
            <a:r>
              <a:rPr lang="es-CO" sz="3200" b="1" dirty="0" smtClean="0">
                <a:latin typeface="Candara"/>
                <a:cs typeface="Candara"/>
              </a:rPr>
              <a:t>INTRODUCCIÓN</a:t>
            </a:r>
            <a:endParaRPr lang="es-CO" sz="3200" b="1" dirty="0">
              <a:latin typeface="Candara"/>
              <a:cs typeface="Candara"/>
            </a:endParaRPr>
          </a:p>
        </p:txBody>
      </p:sp>
      <p:pic>
        <p:nvPicPr>
          <p:cNvPr id="4" name="Imagen 3"/>
          <p:cNvPicPr>
            <a:picLocks noChangeAspect="1"/>
          </p:cNvPicPr>
          <p:nvPr/>
        </p:nvPicPr>
        <p:blipFill>
          <a:blip r:embed="rId2"/>
          <a:stretch>
            <a:fillRect/>
          </a:stretch>
        </p:blipFill>
        <p:spPr>
          <a:xfrm>
            <a:off x="5867069" y="5106481"/>
            <a:ext cx="3156850" cy="1654878"/>
          </a:xfrm>
          <a:prstGeom prst="rect">
            <a:avLst/>
          </a:prstGeom>
        </p:spPr>
      </p:pic>
      <p:sp>
        <p:nvSpPr>
          <p:cNvPr id="6" name="Rectángulo 5"/>
          <p:cNvSpPr/>
          <p:nvPr/>
        </p:nvSpPr>
        <p:spPr>
          <a:xfrm>
            <a:off x="579804" y="1090653"/>
            <a:ext cx="5066387" cy="3816429"/>
          </a:xfrm>
          <a:prstGeom prst="rect">
            <a:avLst/>
          </a:prstGeom>
        </p:spPr>
        <p:txBody>
          <a:bodyPr wrap="square">
            <a:spAutoFit/>
          </a:bodyPr>
          <a:lstStyle/>
          <a:p>
            <a:r>
              <a:rPr lang="es-ES" sz="2200" dirty="0">
                <a:latin typeface="Candara"/>
                <a:cs typeface="Candara"/>
              </a:rPr>
              <a:t>La Confederación Interamericana de Educación Católica – CIEC -  se ha planteado temas similares al objeto de esta intervención.  Y ¿por qué? La realidad del continente nos desafía continuamente aunque pareciera que las respuestas que hemos dado nos producen sentimientos encontrados  que van desde el entusiasmo y la euforia hasta la insatisfacción y la resignación por lo </a:t>
            </a:r>
            <a:r>
              <a:rPr lang="es-ES" sz="2200" dirty="0" smtClean="0">
                <a:latin typeface="Candara"/>
                <a:cs typeface="Candara"/>
              </a:rPr>
              <a:t>realizado…</a:t>
            </a:r>
            <a:endParaRPr lang="es-CO" sz="2200" dirty="0">
              <a:latin typeface="Candara"/>
              <a:cs typeface="Candara"/>
            </a:endParaRPr>
          </a:p>
        </p:txBody>
      </p:sp>
      <p:pic>
        <p:nvPicPr>
          <p:cNvPr id="8" name="Imagen 7" descr="Captura de pantalla 2015-04-19 a las 2.23.3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069" y="1090653"/>
            <a:ext cx="2869492" cy="3492852"/>
          </a:xfrm>
          <a:prstGeom prst="rect">
            <a:avLst/>
          </a:prstGeom>
        </p:spPr>
      </p:pic>
    </p:spTree>
    <p:extLst>
      <p:ext uri="{BB962C8B-B14F-4D97-AF65-F5344CB8AC3E}">
        <p14:creationId xmlns:p14="http://schemas.microsoft.com/office/powerpoint/2010/main" val="429172984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5867069" y="5106481"/>
            <a:ext cx="3156850" cy="1654878"/>
          </a:xfrm>
          <a:prstGeom prst="rect">
            <a:avLst/>
          </a:prstGeom>
        </p:spPr>
      </p:pic>
      <p:sp>
        <p:nvSpPr>
          <p:cNvPr id="8" name="Título 1"/>
          <p:cNvSpPr>
            <a:spLocks noGrp="1"/>
          </p:cNvSpPr>
          <p:nvPr>
            <p:ph type="title"/>
          </p:nvPr>
        </p:nvSpPr>
        <p:spPr>
          <a:xfrm>
            <a:off x="579803" y="365760"/>
            <a:ext cx="8156757" cy="548640"/>
          </a:xfrm>
          <a:ln>
            <a:solidFill>
              <a:schemeClr val="tx1"/>
            </a:solidFill>
          </a:ln>
        </p:spPr>
        <p:txBody>
          <a:bodyPr/>
          <a:lstStyle/>
          <a:p>
            <a:r>
              <a:rPr lang="es-CO" sz="3200" dirty="0" smtClean="0">
                <a:latin typeface="Candara"/>
                <a:cs typeface="Candara"/>
              </a:rPr>
              <a:t>BIBLIOGRAFIA</a:t>
            </a:r>
            <a:endParaRPr lang="es-CO" sz="3200" dirty="0">
              <a:latin typeface="Candara"/>
              <a:cs typeface="Candara"/>
            </a:endParaRPr>
          </a:p>
        </p:txBody>
      </p:sp>
      <p:sp>
        <p:nvSpPr>
          <p:cNvPr id="2" name="Rectángulo 1"/>
          <p:cNvSpPr/>
          <p:nvPr/>
        </p:nvSpPr>
        <p:spPr>
          <a:xfrm>
            <a:off x="579802" y="1218350"/>
            <a:ext cx="8156757" cy="3139321"/>
          </a:xfrm>
          <a:prstGeom prst="rect">
            <a:avLst/>
          </a:prstGeom>
        </p:spPr>
        <p:txBody>
          <a:bodyPr wrap="square">
            <a:spAutoFit/>
          </a:bodyPr>
          <a:lstStyle/>
          <a:p>
            <a:r>
              <a:rPr lang="es-CO" sz="2200" dirty="0">
                <a:latin typeface="Candara"/>
                <a:cs typeface="Candara"/>
              </a:rPr>
              <a:t>REVISTA EDUCACIÓN HOY. Escuela Católica: nuevos desafíos, periferias y fronteras. Nº197</a:t>
            </a:r>
            <a:r>
              <a:rPr lang="es-CO" sz="2200" dirty="0" smtClean="0">
                <a:latin typeface="Candara"/>
                <a:cs typeface="Candara"/>
              </a:rPr>
              <a:t>.</a:t>
            </a:r>
          </a:p>
          <a:p>
            <a:r>
              <a:rPr lang="es-CO" sz="2200" dirty="0" smtClean="0">
                <a:latin typeface="Candara"/>
                <a:cs typeface="Candara"/>
              </a:rPr>
              <a:t>Art</a:t>
            </a:r>
            <a:r>
              <a:rPr lang="es-CO" sz="2200" dirty="0" smtClean="0">
                <a:latin typeface="Candara"/>
                <a:cs typeface="Candara"/>
              </a:rPr>
              <a:t>ículos:</a:t>
            </a:r>
            <a:endParaRPr lang="es-CO" sz="2200" dirty="0">
              <a:latin typeface="Candara"/>
              <a:cs typeface="Candara"/>
            </a:endParaRPr>
          </a:p>
          <a:p>
            <a:pPr marL="342900" lvl="0" indent="-342900">
              <a:buFont typeface="Wingdings" charset="2"/>
              <a:buChar char="ü"/>
            </a:pPr>
            <a:r>
              <a:rPr lang="es-CO" sz="2200" dirty="0">
                <a:latin typeface="Candara"/>
                <a:cs typeface="Candara"/>
              </a:rPr>
              <a:t>Monseñor Aloys Jousten. La misión de la Escuela Católica en un mundo Globalizado.</a:t>
            </a:r>
          </a:p>
          <a:p>
            <a:pPr marL="342900" lvl="0" indent="-342900">
              <a:buFont typeface="Wingdings" charset="2"/>
              <a:buChar char="ü"/>
            </a:pPr>
            <a:r>
              <a:rPr lang="es-CO" sz="2200" dirty="0">
                <a:latin typeface="Candara"/>
                <a:cs typeface="Candara"/>
              </a:rPr>
              <a:t>Hno. Carlos Gómez. La misión lasallista en América Latina y el Caribe. Un desafio pleno de esperanza.</a:t>
            </a:r>
          </a:p>
          <a:p>
            <a:pPr marL="342900" lvl="0" indent="-342900">
              <a:buFont typeface="Wingdings" charset="2"/>
              <a:buChar char="ü"/>
            </a:pPr>
            <a:r>
              <a:rPr lang="es-CO" sz="2200" dirty="0">
                <a:latin typeface="Candara"/>
                <a:cs typeface="Candara"/>
              </a:rPr>
              <a:t>Congregación para la Educación Católica. Educar hoy y mañana. Una pasión que se renueva. Instrumentum Laboris.</a:t>
            </a:r>
          </a:p>
        </p:txBody>
      </p:sp>
    </p:spTree>
    <p:extLst>
      <p:ext uri="{BB962C8B-B14F-4D97-AF65-F5344CB8AC3E}">
        <p14:creationId xmlns:p14="http://schemas.microsoft.com/office/powerpoint/2010/main" val="46664304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5867069" y="5106481"/>
            <a:ext cx="3156850" cy="1654878"/>
          </a:xfrm>
          <a:prstGeom prst="rect">
            <a:avLst/>
          </a:prstGeom>
        </p:spPr>
      </p:pic>
      <p:sp>
        <p:nvSpPr>
          <p:cNvPr id="3" name="Rectángulo 2"/>
          <p:cNvSpPr/>
          <p:nvPr/>
        </p:nvSpPr>
        <p:spPr>
          <a:xfrm>
            <a:off x="579802" y="1117366"/>
            <a:ext cx="8156757" cy="769441"/>
          </a:xfrm>
          <a:prstGeom prst="rect">
            <a:avLst/>
          </a:prstGeom>
        </p:spPr>
        <p:txBody>
          <a:bodyPr wrap="square">
            <a:spAutoFit/>
          </a:bodyPr>
          <a:lstStyle/>
          <a:p>
            <a:pPr algn="just"/>
            <a:r>
              <a:rPr lang="es-CO" sz="2200" dirty="0">
                <a:latin typeface="Candara"/>
                <a:cs typeface="Candara"/>
              </a:rPr>
              <a:t>América Latina reporta avances significativos en términos de cobertura educativa, particularmente en básica primaria y media. </a:t>
            </a:r>
          </a:p>
        </p:txBody>
      </p:sp>
      <p:pic>
        <p:nvPicPr>
          <p:cNvPr id="5" name="Imagen 4"/>
          <p:cNvPicPr>
            <a:picLocks noChangeAspect="1"/>
          </p:cNvPicPr>
          <p:nvPr/>
        </p:nvPicPr>
        <p:blipFill>
          <a:blip r:embed="rId3"/>
          <a:stretch>
            <a:fillRect/>
          </a:stretch>
        </p:blipFill>
        <p:spPr>
          <a:xfrm>
            <a:off x="1532341" y="2011058"/>
            <a:ext cx="6087947" cy="2843981"/>
          </a:xfrm>
          <a:prstGeom prst="rect">
            <a:avLst/>
          </a:prstGeom>
        </p:spPr>
      </p:pic>
      <p:sp>
        <p:nvSpPr>
          <p:cNvPr id="7" name="Título 1"/>
          <p:cNvSpPr>
            <a:spLocks noGrp="1"/>
          </p:cNvSpPr>
          <p:nvPr>
            <p:ph type="title"/>
          </p:nvPr>
        </p:nvSpPr>
        <p:spPr>
          <a:xfrm>
            <a:off x="579803" y="365760"/>
            <a:ext cx="8156757" cy="548640"/>
          </a:xfrm>
          <a:ln>
            <a:solidFill>
              <a:schemeClr val="tx1"/>
            </a:solidFill>
          </a:ln>
        </p:spPr>
        <p:txBody>
          <a:bodyPr/>
          <a:lstStyle/>
          <a:p>
            <a:r>
              <a:rPr lang="es-CO" sz="3200" b="1" dirty="0" smtClean="0">
                <a:latin typeface="Candara"/>
                <a:cs typeface="Candara"/>
              </a:rPr>
              <a:t>1. UNA MIRADA AL SECTOR EDUCATIVO</a:t>
            </a:r>
            <a:endParaRPr lang="es-CO" sz="3200" b="1" dirty="0">
              <a:latin typeface="Candara"/>
              <a:cs typeface="Candara"/>
            </a:endParaRPr>
          </a:p>
        </p:txBody>
      </p:sp>
    </p:spTree>
    <p:extLst>
      <p:ext uri="{BB962C8B-B14F-4D97-AF65-F5344CB8AC3E}">
        <p14:creationId xmlns:p14="http://schemas.microsoft.com/office/powerpoint/2010/main" val="301933739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5867069" y="5106481"/>
            <a:ext cx="3156850" cy="1654878"/>
          </a:xfrm>
          <a:prstGeom prst="rect">
            <a:avLst/>
          </a:prstGeom>
        </p:spPr>
      </p:pic>
      <p:sp>
        <p:nvSpPr>
          <p:cNvPr id="3" name="Rectángulo 2"/>
          <p:cNvSpPr/>
          <p:nvPr/>
        </p:nvSpPr>
        <p:spPr>
          <a:xfrm>
            <a:off x="469364" y="1213008"/>
            <a:ext cx="4572000" cy="3477875"/>
          </a:xfrm>
          <a:prstGeom prst="rect">
            <a:avLst/>
          </a:prstGeom>
        </p:spPr>
        <p:txBody>
          <a:bodyPr>
            <a:spAutoFit/>
          </a:bodyPr>
          <a:lstStyle/>
          <a:p>
            <a:pPr algn="ctr"/>
            <a:r>
              <a:rPr lang="es-CO" sz="2200" dirty="0">
                <a:latin typeface="Candara"/>
                <a:cs typeface="Candara"/>
              </a:rPr>
              <a:t>La ampliación de la oferta y la escolaridad real de la niñez es uno de los grandes logros de la América Latina en su conjunto. Aunque los datos varían sustancialmente de país a </a:t>
            </a:r>
            <a:r>
              <a:rPr lang="es-CO" sz="2200" dirty="0" smtClean="0">
                <a:latin typeface="Candara"/>
                <a:cs typeface="Candara"/>
              </a:rPr>
              <a:t>país, </a:t>
            </a:r>
            <a:r>
              <a:rPr lang="es-CO" sz="2200" dirty="0">
                <a:latin typeface="Candara"/>
                <a:cs typeface="Candara"/>
              </a:rPr>
              <a:t>en general los avances son muy importantes en educación primaria, logrando que la población haya completado entre 5 y 6 años de escolaridad. </a:t>
            </a:r>
          </a:p>
        </p:txBody>
      </p:sp>
      <p:pic>
        <p:nvPicPr>
          <p:cNvPr id="5" name="Imagen 4"/>
          <p:cNvPicPr>
            <a:picLocks noChangeAspect="1"/>
          </p:cNvPicPr>
          <p:nvPr/>
        </p:nvPicPr>
        <p:blipFill>
          <a:blip r:embed="rId3"/>
          <a:stretch>
            <a:fillRect/>
          </a:stretch>
        </p:blipFill>
        <p:spPr>
          <a:xfrm>
            <a:off x="5278024" y="1378677"/>
            <a:ext cx="3576073" cy="3051068"/>
          </a:xfrm>
          <a:prstGeom prst="rect">
            <a:avLst/>
          </a:prstGeom>
        </p:spPr>
      </p:pic>
      <p:sp>
        <p:nvSpPr>
          <p:cNvPr id="11" name="Título 1"/>
          <p:cNvSpPr>
            <a:spLocks noGrp="1"/>
          </p:cNvSpPr>
          <p:nvPr>
            <p:ph type="title"/>
          </p:nvPr>
        </p:nvSpPr>
        <p:spPr>
          <a:xfrm>
            <a:off x="579803" y="365760"/>
            <a:ext cx="8156757" cy="548640"/>
          </a:xfrm>
          <a:ln>
            <a:solidFill>
              <a:schemeClr val="tx1"/>
            </a:solidFill>
          </a:ln>
        </p:spPr>
        <p:txBody>
          <a:bodyPr/>
          <a:lstStyle/>
          <a:p>
            <a:r>
              <a:rPr lang="es-CO" sz="3200" dirty="0" smtClean="0">
                <a:latin typeface="Candara"/>
                <a:cs typeface="Candara"/>
              </a:rPr>
              <a:t>1.1 Cobertura educativa</a:t>
            </a:r>
            <a:endParaRPr lang="es-CO" sz="3200" dirty="0">
              <a:latin typeface="Candara"/>
              <a:cs typeface="Candara"/>
            </a:endParaRPr>
          </a:p>
        </p:txBody>
      </p:sp>
    </p:spTree>
    <p:extLst>
      <p:ext uri="{BB962C8B-B14F-4D97-AF65-F5344CB8AC3E}">
        <p14:creationId xmlns:p14="http://schemas.microsoft.com/office/powerpoint/2010/main" val="330236986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79803" y="365760"/>
            <a:ext cx="8156757" cy="548640"/>
          </a:xfrm>
          <a:ln>
            <a:solidFill>
              <a:schemeClr val="tx1"/>
            </a:solidFill>
          </a:ln>
        </p:spPr>
        <p:txBody>
          <a:bodyPr/>
          <a:lstStyle/>
          <a:p>
            <a:r>
              <a:rPr lang="es-CO" sz="3200" dirty="0" smtClean="0">
                <a:latin typeface="Candara"/>
                <a:cs typeface="Candara"/>
              </a:rPr>
              <a:t>1.2 el problema de la calidad</a:t>
            </a:r>
            <a:endParaRPr lang="es-CO" sz="3200" dirty="0">
              <a:latin typeface="Candara"/>
              <a:cs typeface="Candara"/>
            </a:endParaRPr>
          </a:p>
        </p:txBody>
      </p:sp>
      <p:pic>
        <p:nvPicPr>
          <p:cNvPr id="4" name="Imagen 3"/>
          <p:cNvPicPr>
            <a:picLocks noChangeAspect="1"/>
          </p:cNvPicPr>
          <p:nvPr/>
        </p:nvPicPr>
        <p:blipFill>
          <a:blip r:embed="rId2"/>
          <a:stretch>
            <a:fillRect/>
          </a:stretch>
        </p:blipFill>
        <p:spPr>
          <a:xfrm>
            <a:off x="5867069" y="5106481"/>
            <a:ext cx="3156850" cy="1654878"/>
          </a:xfrm>
          <a:prstGeom prst="rect">
            <a:avLst/>
          </a:prstGeom>
        </p:spPr>
      </p:pic>
      <p:sp>
        <p:nvSpPr>
          <p:cNvPr id="3" name="Rectángulo 2"/>
          <p:cNvSpPr/>
          <p:nvPr/>
        </p:nvSpPr>
        <p:spPr>
          <a:xfrm>
            <a:off x="400342" y="1075507"/>
            <a:ext cx="8462384" cy="769441"/>
          </a:xfrm>
          <a:prstGeom prst="rect">
            <a:avLst/>
          </a:prstGeom>
        </p:spPr>
        <p:txBody>
          <a:bodyPr wrap="square">
            <a:spAutoFit/>
          </a:bodyPr>
          <a:lstStyle/>
          <a:p>
            <a:pPr algn="ctr"/>
            <a:r>
              <a:rPr lang="es-CO" sz="2200" dirty="0">
                <a:latin typeface="Candara"/>
                <a:cs typeface="Candara"/>
              </a:rPr>
              <a:t>Resulta obvio que un sistema que quiere crecer en la calidad requiere de mejores educadores, mejor formados y con más oportunidades. </a:t>
            </a:r>
          </a:p>
        </p:txBody>
      </p:sp>
      <p:pic>
        <p:nvPicPr>
          <p:cNvPr id="5" name="Imagen 4"/>
          <p:cNvPicPr>
            <a:picLocks noChangeAspect="1"/>
          </p:cNvPicPr>
          <p:nvPr/>
        </p:nvPicPr>
        <p:blipFill>
          <a:blip r:embed="rId3"/>
          <a:stretch>
            <a:fillRect/>
          </a:stretch>
        </p:blipFill>
        <p:spPr>
          <a:xfrm>
            <a:off x="1504731" y="1960415"/>
            <a:ext cx="6156971" cy="2871593"/>
          </a:xfrm>
          <a:prstGeom prst="rect">
            <a:avLst/>
          </a:prstGeom>
        </p:spPr>
      </p:pic>
    </p:spTree>
    <p:extLst>
      <p:ext uri="{BB962C8B-B14F-4D97-AF65-F5344CB8AC3E}">
        <p14:creationId xmlns:p14="http://schemas.microsoft.com/office/powerpoint/2010/main" val="182830734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79803" y="365759"/>
            <a:ext cx="8156757" cy="1152871"/>
          </a:xfrm>
          <a:ln>
            <a:solidFill>
              <a:schemeClr val="tx1"/>
            </a:solidFill>
          </a:ln>
        </p:spPr>
        <p:txBody>
          <a:bodyPr/>
          <a:lstStyle/>
          <a:p>
            <a:r>
              <a:rPr lang="es-CO" sz="3200" dirty="0" smtClean="0">
                <a:latin typeface="Candara"/>
                <a:cs typeface="Candara"/>
              </a:rPr>
              <a:t>1.3 impactos de la ciencia y la tecnología</a:t>
            </a:r>
            <a:endParaRPr lang="es-CO" sz="3200" dirty="0">
              <a:latin typeface="Candara"/>
              <a:cs typeface="Candara"/>
            </a:endParaRPr>
          </a:p>
        </p:txBody>
      </p:sp>
      <p:pic>
        <p:nvPicPr>
          <p:cNvPr id="4" name="Imagen 3"/>
          <p:cNvPicPr>
            <a:picLocks noChangeAspect="1"/>
          </p:cNvPicPr>
          <p:nvPr/>
        </p:nvPicPr>
        <p:blipFill>
          <a:blip r:embed="rId2"/>
          <a:stretch>
            <a:fillRect/>
          </a:stretch>
        </p:blipFill>
        <p:spPr>
          <a:xfrm>
            <a:off x="5867069" y="5106481"/>
            <a:ext cx="3156850" cy="1654878"/>
          </a:xfrm>
          <a:prstGeom prst="rect">
            <a:avLst/>
          </a:prstGeom>
        </p:spPr>
      </p:pic>
      <p:pic>
        <p:nvPicPr>
          <p:cNvPr id="6" name="Imagen 5"/>
          <p:cNvPicPr>
            <a:picLocks noChangeAspect="1"/>
          </p:cNvPicPr>
          <p:nvPr/>
        </p:nvPicPr>
        <p:blipFill>
          <a:blip r:embed="rId3"/>
          <a:stretch>
            <a:fillRect/>
          </a:stretch>
        </p:blipFill>
        <p:spPr>
          <a:xfrm>
            <a:off x="745462" y="1780939"/>
            <a:ext cx="7701196" cy="3092485"/>
          </a:xfrm>
          <a:prstGeom prst="rect">
            <a:avLst/>
          </a:prstGeom>
        </p:spPr>
      </p:pic>
    </p:spTree>
    <p:extLst>
      <p:ext uri="{BB962C8B-B14F-4D97-AF65-F5344CB8AC3E}">
        <p14:creationId xmlns:p14="http://schemas.microsoft.com/office/powerpoint/2010/main" val="372854524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5867069" y="5106481"/>
            <a:ext cx="3156850" cy="1654878"/>
          </a:xfrm>
          <a:prstGeom prst="rect">
            <a:avLst/>
          </a:prstGeom>
        </p:spPr>
      </p:pic>
      <p:sp>
        <p:nvSpPr>
          <p:cNvPr id="7" name="Título 1"/>
          <p:cNvSpPr>
            <a:spLocks noGrp="1"/>
          </p:cNvSpPr>
          <p:nvPr>
            <p:ph type="title"/>
          </p:nvPr>
        </p:nvSpPr>
        <p:spPr>
          <a:xfrm>
            <a:off x="579803" y="365760"/>
            <a:ext cx="8156757" cy="548640"/>
          </a:xfrm>
          <a:ln>
            <a:solidFill>
              <a:schemeClr val="tx1"/>
            </a:solidFill>
          </a:ln>
        </p:spPr>
        <p:txBody>
          <a:bodyPr/>
          <a:lstStyle/>
          <a:p>
            <a:r>
              <a:rPr lang="es-CO" sz="3200" dirty="0" smtClean="0">
                <a:latin typeface="Candara"/>
                <a:cs typeface="Candara"/>
              </a:rPr>
              <a:t>1.4 ¿y la escuela católica?</a:t>
            </a:r>
            <a:endParaRPr lang="es-CO" sz="3200" dirty="0">
              <a:latin typeface="Candara"/>
              <a:cs typeface="Candara"/>
            </a:endParaRPr>
          </a:p>
        </p:txBody>
      </p:sp>
      <p:sp>
        <p:nvSpPr>
          <p:cNvPr id="5" name="Rectángulo 4"/>
          <p:cNvSpPr/>
          <p:nvPr/>
        </p:nvSpPr>
        <p:spPr>
          <a:xfrm>
            <a:off x="579803" y="1185069"/>
            <a:ext cx="4572000" cy="3693318"/>
          </a:xfrm>
          <a:prstGeom prst="rect">
            <a:avLst/>
          </a:prstGeom>
        </p:spPr>
        <p:txBody>
          <a:bodyPr>
            <a:spAutoFit/>
          </a:bodyPr>
          <a:lstStyle/>
          <a:p>
            <a:pPr algn="ctr"/>
            <a:r>
              <a:rPr lang="es-CO" sz="2600" dirty="0">
                <a:latin typeface="Candara"/>
                <a:cs typeface="Candara"/>
              </a:rPr>
              <a:t>L</a:t>
            </a:r>
            <a:r>
              <a:rPr lang="es-CO" sz="2600" dirty="0" smtClean="0">
                <a:latin typeface="Candara"/>
                <a:cs typeface="Candara"/>
              </a:rPr>
              <a:t>a </a:t>
            </a:r>
            <a:r>
              <a:rPr lang="es-CO" sz="2600" dirty="0">
                <a:latin typeface="Candara"/>
                <a:cs typeface="Candara"/>
              </a:rPr>
              <a:t>educación cristiana ha pasado por tres estadios fundamentales en la historia y en su relación con la obligación que la modernidad asignó al Estado: la educación de los ciudadanos. Tales son: Suplencia, Competencia y Presencia. </a:t>
            </a:r>
          </a:p>
        </p:txBody>
      </p:sp>
      <p:pic>
        <p:nvPicPr>
          <p:cNvPr id="8" name="Imagen 7"/>
          <p:cNvPicPr>
            <a:picLocks noChangeAspect="1"/>
          </p:cNvPicPr>
          <p:nvPr/>
        </p:nvPicPr>
        <p:blipFill>
          <a:blip r:embed="rId3"/>
          <a:stretch>
            <a:fillRect/>
          </a:stretch>
        </p:blipFill>
        <p:spPr>
          <a:xfrm>
            <a:off x="6008301" y="1185069"/>
            <a:ext cx="2235200" cy="3577910"/>
          </a:xfrm>
          <a:prstGeom prst="rect">
            <a:avLst/>
          </a:prstGeom>
        </p:spPr>
      </p:pic>
    </p:spTree>
    <p:extLst>
      <p:ext uri="{BB962C8B-B14F-4D97-AF65-F5344CB8AC3E}">
        <p14:creationId xmlns:p14="http://schemas.microsoft.com/office/powerpoint/2010/main" val="36357595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5867069" y="5106481"/>
            <a:ext cx="3156850" cy="1654878"/>
          </a:xfrm>
          <a:prstGeom prst="rect">
            <a:avLst/>
          </a:prstGeom>
        </p:spPr>
      </p:pic>
      <p:sp>
        <p:nvSpPr>
          <p:cNvPr id="7" name="Título 1"/>
          <p:cNvSpPr>
            <a:spLocks noGrp="1"/>
          </p:cNvSpPr>
          <p:nvPr>
            <p:ph type="title"/>
          </p:nvPr>
        </p:nvSpPr>
        <p:spPr>
          <a:xfrm>
            <a:off x="579803" y="365760"/>
            <a:ext cx="8156757" cy="548640"/>
          </a:xfrm>
          <a:ln>
            <a:solidFill>
              <a:schemeClr val="tx1"/>
            </a:solidFill>
          </a:ln>
        </p:spPr>
        <p:txBody>
          <a:bodyPr/>
          <a:lstStyle/>
          <a:p>
            <a:r>
              <a:rPr lang="es-CO" sz="3200" b="1" dirty="0" smtClean="0">
                <a:latin typeface="Candara"/>
                <a:cs typeface="Candara"/>
              </a:rPr>
              <a:t>2. LA ESCUELA CATÓLICA</a:t>
            </a:r>
            <a:endParaRPr lang="es-CO" sz="3200" b="1" dirty="0">
              <a:latin typeface="Candara"/>
              <a:cs typeface="Candara"/>
            </a:endParaRPr>
          </a:p>
        </p:txBody>
      </p:sp>
      <p:sp>
        <p:nvSpPr>
          <p:cNvPr id="2" name="Rectángulo 1"/>
          <p:cNvSpPr/>
          <p:nvPr/>
        </p:nvSpPr>
        <p:spPr>
          <a:xfrm>
            <a:off x="579803" y="1218390"/>
            <a:ext cx="8156757" cy="3477875"/>
          </a:xfrm>
          <a:prstGeom prst="rect">
            <a:avLst/>
          </a:prstGeom>
        </p:spPr>
        <p:txBody>
          <a:bodyPr wrap="square">
            <a:spAutoFit/>
          </a:bodyPr>
          <a:lstStyle/>
          <a:p>
            <a:pPr algn="just"/>
            <a:r>
              <a:rPr lang="es-CO" sz="2200" dirty="0" smtClean="0">
                <a:latin typeface="Candara"/>
                <a:cs typeface="Candara"/>
              </a:rPr>
              <a:t>La Escuela Católica es:</a:t>
            </a:r>
          </a:p>
          <a:p>
            <a:pPr algn="just"/>
            <a:endParaRPr lang="es-CO" sz="2200" dirty="0">
              <a:latin typeface="Candara"/>
              <a:cs typeface="Candara"/>
            </a:endParaRPr>
          </a:p>
          <a:p>
            <a:pPr marL="285750" indent="-285750" algn="just">
              <a:buFont typeface="Wingdings" charset="2"/>
              <a:buChar char="ü"/>
            </a:pPr>
            <a:r>
              <a:rPr lang="es-CO" sz="2200" dirty="0" smtClean="0">
                <a:latin typeface="Candara"/>
                <a:cs typeface="Candara"/>
              </a:rPr>
              <a:t>Una </a:t>
            </a:r>
            <a:r>
              <a:rPr lang="es-CO" sz="2200" dirty="0">
                <a:latin typeface="Candara"/>
                <a:cs typeface="Candara"/>
              </a:rPr>
              <a:t>espiritualidad que invita a encontrar a Dios y encontrarse con Él en la persona de los estudiantes y los </a:t>
            </a:r>
            <a:r>
              <a:rPr lang="es-CO" sz="2200" dirty="0" smtClean="0">
                <a:latin typeface="Candara"/>
                <a:cs typeface="Candara"/>
              </a:rPr>
              <a:t>colegas;</a:t>
            </a:r>
          </a:p>
          <a:p>
            <a:pPr algn="just"/>
            <a:endParaRPr lang="es-CO" sz="2200" dirty="0" smtClean="0">
              <a:latin typeface="Candara"/>
              <a:cs typeface="Candara"/>
            </a:endParaRPr>
          </a:p>
          <a:p>
            <a:pPr marL="285750" indent="-285750" algn="just">
              <a:buFont typeface="Wingdings" charset="2"/>
              <a:buChar char="ü"/>
            </a:pPr>
            <a:r>
              <a:rPr lang="es-CO" sz="2200" dirty="0" smtClean="0">
                <a:latin typeface="Candara"/>
                <a:cs typeface="Candara"/>
              </a:rPr>
              <a:t>Que </a:t>
            </a:r>
            <a:r>
              <a:rPr lang="es-CO" sz="2200" dirty="0">
                <a:latin typeface="Candara"/>
                <a:cs typeface="Candara"/>
              </a:rPr>
              <a:t>anuncia a Jesucristo fundamentalmente por la manifestación del rostro misericordioso de Dios; </a:t>
            </a:r>
            <a:endParaRPr lang="es-CO" sz="2200" dirty="0" smtClean="0">
              <a:latin typeface="Candara"/>
              <a:cs typeface="Candara"/>
            </a:endParaRPr>
          </a:p>
          <a:p>
            <a:pPr algn="just"/>
            <a:endParaRPr lang="es-CO" sz="2200" dirty="0" smtClean="0">
              <a:latin typeface="Candara"/>
              <a:cs typeface="Candara"/>
            </a:endParaRPr>
          </a:p>
          <a:p>
            <a:pPr marL="285750" indent="-285750" algn="just">
              <a:buFont typeface="Wingdings" charset="2"/>
              <a:buChar char="ü"/>
            </a:pPr>
            <a:r>
              <a:rPr lang="es-CO" sz="2200" dirty="0" smtClean="0">
                <a:latin typeface="Candara"/>
                <a:cs typeface="Candara"/>
              </a:rPr>
              <a:t>Practica una </a:t>
            </a:r>
            <a:r>
              <a:rPr lang="es-CO" sz="2200" dirty="0">
                <a:latin typeface="Candara"/>
                <a:cs typeface="Candara"/>
              </a:rPr>
              <a:t>relación pedagógica respetuosa, creativa y propiciadora del crecimiento de las personas en la </a:t>
            </a:r>
            <a:r>
              <a:rPr lang="es-CO" sz="2200" dirty="0" smtClean="0">
                <a:latin typeface="Candara"/>
                <a:cs typeface="Candara"/>
              </a:rPr>
              <a:t>libertad; </a:t>
            </a:r>
            <a:endParaRPr lang="es-CO" sz="2200" dirty="0">
              <a:latin typeface="Candara"/>
              <a:cs typeface="Candara"/>
            </a:endParaRPr>
          </a:p>
        </p:txBody>
      </p:sp>
    </p:spTree>
    <p:extLst>
      <p:ext uri="{BB962C8B-B14F-4D97-AF65-F5344CB8AC3E}">
        <p14:creationId xmlns:p14="http://schemas.microsoft.com/office/powerpoint/2010/main" val="208315239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5867069" y="5106481"/>
            <a:ext cx="3156850" cy="1654878"/>
          </a:xfrm>
          <a:prstGeom prst="rect">
            <a:avLst/>
          </a:prstGeom>
        </p:spPr>
      </p:pic>
      <p:sp>
        <p:nvSpPr>
          <p:cNvPr id="7" name="Título 1"/>
          <p:cNvSpPr>
            <a:spLocks noGrp="1"/>
          </p:cNvSpPr>
          <p:nvPr>
            <p:ph type="title"/>
          </p:nvPr>
        </p:nvSpPr>
        <p:spPr>
          <a:xfrm>
            <a:off x="579803" y="365760"/>
            <a:ext cx="8156757" cy="548640"/>
          </a:xfrm>
          <a:ln>
            <a:solidFill>
              <a:schemeClr val="tx1"/>
            </a:solidFill>
          </a:ln>
        </p:spPr>
        <p:txBody>
          <a:bodyPr/>
          <a:lstStyle/>
          <a:p>
            <a:r>
              <a:rPr lang="es-CO" sz="3200" b="1" dirty="0" smtClean="0">
                <a:latin typeface="Candara"/>
                <a:cs typeface="Candara"/>
              </a:rPr>
              <a:t>2. LA ESCUELA CATÓLICA</a:t>
            </a:r>
            <a:endParaRPr lang="es-CO" sz="3200" b="1" dirty="0">
              <a:latin typeface="Candara"/>
              <a:cs typeface="Candara"/>
            </a:endParaRPr>
          </a:p>
        </p:txBody>
      </p:sp>
      <p:sp>
        <p:nvSpPr>
          <p:cNvPr id="3" name="Rectángulo 2"/>
          <p:cNvSpPr/>
          <p:nvPr/>
        </p:nvSpPr>
        <p:spPr>
          <a:xfrm>
            <a:off x="579802" y="1186725"/>
            <a:ext cx="8156757" cy="3816429"/>
          </a:xfrm>
          <a:prstGeom prst="rect">
            <a:avLst/>
          </a:prstGeom>
        </p:spPr>
        <p:txBody>
          <a:bodyPr wrap="square">
            <a:spAutoFit/>
          </a:bodyPr>
          <a:lstStyle/>
          <a:p>
            <a:pPr marL="285750" indent="-285750" algn="just">
              <a:buFont typeface="Wingdings" charset="2"/>
              <a:buChar char="ü"/>
            </a:pPr>
            <a:r>
              <a:rPr lang="es-CO" sz="2200" dirty="0">
                <a:latin typeface="Candara"/>
                <a:cs typeface="Candara"/>
              </a:rPr>
              <a:t>U</a:t>
            </a:r>
            <a:r>
              <a:rPr lang="es-CO" sz="2200" dirty="0" smtClean="0">
                <a:latin typeface="Candara"/>
                <a:cs typeface="Candara"/>
              </a:rPr>
              <a:t>na </a:t>
            </a:r>
            <a:r>
              <a:rPr lang="es-CO" sz="2200" dirty="0">
                <a:latin typeface="Candara"/>
                <a:cs typeface="Candara"/>
              </a:rPr>
              <a:t>opción basada en la construcción de comunidad y en la preocupación por los pobres; </a:t>
            </a:r>
            <a:endParaRPr lang="es-CO" sz="2200" dirty="0" smtClean="0">
              <a:latin typeface="Candara"/>
              <a:cs typeface="Candara"/>
            </a:endParaRPr>
          </a:p>
          <a:p>
            <a:pPr algn="just"/>
            <a:endParaRPr lang="es-CO" sz="2200" dirty="0" smtClean="0">
              <a:latin typeface="Candara"/>
              <a:cs typeface="Candara"/>
            </a:endParaRPr>
          </a:p>
          <a:p>
            <a:pPr marL="285750" indent="-285750" algn="just">
              <a:buFont typeface="Wingdings" charset="2"/>
              <a:buChar char="ü"/>
            </a:pPr>
            <a:r>
              <a:rPr lang="es-CO" sz="2200" dirty="0" smtClean="0">
                <a:latin typeface="Candara"/>
                <a:cs typeface="Candara"/>
              </a:rPr>
              <a:t>Una </a:t>
            </a:r>
            <a:r>
              <a:rPr lang="es-CO" sz="2200" dirty="0">
                <a:latin typeface="Candara"/>
                <a:cs typeface="Candara"/>
              </a:rPr>
              <a:t>propuesta educativa contextualizada a las realidades económicas, sociales y políticas</a:t>
            </a:r>
            <a:r>
              <a:rPr lang="es-CO" sz="2200" dirty="0" smtClean="0">
                <a:latin typeface="Candara"/>
                <a:cs typeface="Candara"/>
              </a:rPr>
              <a:t>;</a:t>
            </a:r>
          </a:p>
          <a:p>
            <a:pPr algn="just"/>
            <a:endParaRPr lang="es-CO" sz="2200" dirty="0" smtClean="0">
              <a:latin typeface="Candara"/>
              <a:cs typeface="Candara"/>
            </a:endParaRPr>
          </a:p>
          <a:p>
            <a:pPr marL="285750" indent="-285750" algn="just">
              <a:buFont typeface="Wingdings" charset="2"/>
              <a:buChar char="ü"/>
            </a:pPr>
            <a:r>
              <a:rPr lang="es-CO" sz="2200" dirty="0" smtClean="0">
                <a:latin typeface="Candara"/>
                <a:cs typeface="Candara"/>
              </a:rPr>
              <a:t>Con </a:t>
            </a:r>
            <a:r>
              <a:rPr lang="es-CO" sz="2200" dirty="0">
                <a:latin typeface="Candara"/>
                <a:cs typeface="Candara"/>
              </a:rPr>
              <a:t>mediaciones didácticas que toman en cuenta las capacidades y potencialidades de cada persona y el compromiso con la construcción de una sociedad justa, equitativa y en paz” </a:t>
            </a:r>
            <a:r>
              <a:rPr lang="es-CO" sz="2200" dirty="0" smtClean="0">
                <a:latin typeface="Candara"/>
                <a:cs typeface="Candara"/>
              </a:rPr>
              <a:t>.</a:t>
            </a:r>
          </a:p>
          <a:p>
            <a:pPr marL="285750" indent="-285750" algn="just">
              <a:buFont typeface="Wingdings" charset="2"/>
              <a:buChar char="ü"/>
            </a:pPr>
            <a:endParaRPr lang="es-CO" sz="2200" dirty="0">
              <a:latin typeface="Candara"/>
              <a:cs typeface="Candara"/>
            </a:endParaRPr>
          </a:p>
          <a:p>
            <a:pPr algn="ctr"/>
            <a:r>
              <a:rPr lang="es-CO" sz="2200" dirty="0" smtClean="0">
                <a:latin typeface="Candara"/>
                <a:cs typeface="Candara"/>
                <a:hlinkClick r:id="rId3" action="ppaction://hlinkfile"/>
              </a:rPr>
              <a:t>La Escuela Católica Hoy</a:t>
            </a:r>
            <a:endParaRPr lang="es-CO" sz="2200" dirty="0">
              <a:latin typeface="Candara"/>
              <a:cs typeface="Candara"/>
            </a:endParaRPr>
          </a:p>
        </p:txBody>
      </p:sp>
    </p:spTree>
    <p:extLst>
      <p:ext uri="{BB962C8B-B14F-4D97-AF65-F5344CB8AC3E}">
        <p14:creationId xmlns:p14="http://schemas.microsoft.com/office/powerpoint/2010/main" val="1420136580"/>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Ángulos">
  <a:themeElements>
    <a:clrScheme name="Ángulo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Ángulo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Ángulo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Ángulos.thmx</Template>
  <TotalTime>87</TotalTime>
  <Words>840</Words>
  <Application>Microsoft Macintosh PowerPoint</Application>
  <PresentationFormat>Presentación en pantalla (4:3)</PresentationFormat>
  <Paragraphs>69</Paragraphs>
  <Slides>20</Slides>
  <Notes>0</Notes>
  <HiddenSlides>0</HiddenSlides>
  <MMClips>0</MMClips>
  <ScaleCrop>false</ScaleCrop>
  <HeadingPairs>
    <vt:vector size="4" baseType="variant">
      <vt:variant>
        <vt:lpstr>Tema</vt:lpstr>
      </vt:variant>
      <vt:variant>
        <vt:i4>1</vt:i4>
      </vt:variant>
      <vt:variant>
        <vt:lpstr>Títulos de diapositiva</vt:lpstr>
      </vt:variant>
      <vt:variant>
        <vt:i4>20</vt:i4>
      </vt:variant>
    </vt:vector>
  </HeadingPairs>
  <TitlesOfParts>
    <vt:vector size="21" baseType="lpstr">
      <vt:lpstr>Ángulos</vt:lpstr>
      <vt:lpstr>Presentación de PowerPoint</vt:lpstr>
      <vt:lpstr>INTRODUCCIÓN</vt:lpstr>
      <vt:lpstr>1. UNA MIRADA AL SECTOR EDUCATIVO</vt:lpstr>
      <vt:lpstr>1.1 Cobertura educativa</vt:lpstr>
      <vt:lpstr>1.2 el problema de la calidad</vt:lpstr>
      <vt:lpstr>1.3 impactos de la ciencia y la tecnología</vt:lpstr>
      <vt:lpstr>1.4 ¿y la escuela católica?</vt:lpstr>
      <vt:lpstr>2. LA ESCUELA CATÓLICA</vt:lpstr>
      <vt:lpstr>2. LA ESCUELA CATÓLICA</vt:lpstr>
      <vt:lpstr>3. DESAFÍOS PARA LA ESCUELA CATÓLICA</vt:lpstr>
      <vt:lpstr>3.1 el desafío de la identidad</vt:lpstr>
      <vt:lpstr>3.2 el diálogo con las pedagogías contemporáneas</vt:lpstr>
      <vt:lpstr>3.3 educar la inteligencia espiritual</vt:lpstr>
      <vt:lpstr>3.3 educar en la sociedad del conocimiento</vt:lpstr>
      <vt:lpstr>3.5 HUMANISMO Y CIENCIA EN LA EDUCACIÓN</vt:lpstr>
      <vt:lpstr>3.6 EDUCAR PARA LA CIUDADANÍA Y LA VIDA POLÍTICA</vt:lpstr>
      <vt:lpstr>3.7 EL DESAFÍO DE LA ARTICULACIÓN</vt:lpstr>
      <vt:lpstr>3.8. EL DESAFÍO DE SER SIGNIFICATIVOS</vt:lpstr>
      <vt:lpstr>Para concluir</vt:lpstr>
      <vt:lpstr>BIBLIOGRAFIA</vt:lpstr>
    </vt:vector>
  </TitlesOfParts>
  <Company>Hogar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Oscar Armando Pérez Sayago</dc:creator>
  <cp:lastModifiedBy>Oscar Armando Pérez Sayago</cp:lastModifiedBy>
  <cp:revision>22</cp:revision>
  <dcterms:created xsi:type="dcterms:W3CDTF">2015-07-04T13:15:26Z</dcterms:created>
  <dcterms:modified xsi:type="dcterms:W3CDTF">2015-07-04T14:56:40Z</dcterms:modified>
</cp:coreProperties>
</file>